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Josefin Slab"/>
      <p:regular r:id="rId21"/>
      <p:bold r:id="rId22"/>
      <p:italic r:id="rId23"/>
      <p:boldItalic r:id="rId24"/>
    </p:embeddedFont>
    <p:embeddedFont>
      <p:font typeface="Anton"/>
      <p:regular r:id="rId25"/>
    </p:embeddedFont>
    <p:embeddedFont>
      <p:font typeface="Anaheim"/>
      <p:regular r:id="rId26"/>
    </p:embeddedFont>
    <p:embeddedFont>
      <p:font typeface="Aref Ruqaa"/>
      <p:regular r:id="rId27"/>
      <p:bold r:id="rId28"/>
    </p:embeddedFont>
    <p:embeddedFont>
      <p:font typeface="Abel"/>
      <p:regular r:id="rId29"/>
    </p:embeddedFont>
    <p:embeddedFont>
      <p:font typeface="Josefin Sans"/>
      <p:regular r:id="rId30"/>
      <p:bold r:id="rId31"/>
      <p:italic r:id="rId32"/>
      <p:boldItalic r:id="rId33"/>
    </p:embeddedFont>
    <p:embeddedFont>
      <p:font typeface="Unica One"/>
      <p:regular r:id="rId34"/>
    </p:embeddedFont>
    <p:embeddedFont>
      <p:font typeface="Ex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C448E3-75F1-469C-AC2E-23DFCED6B68E}">
  <a:tblStyle styleId="{02C448E3-75F1-469C-AC2E-23DFCED6B6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6D6569A-350B-4277-A15A-2C73D0D0082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0000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0000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0000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JosefinSlab-bold.fntdata"/><Relationship Id="rId21" Type="http://schemas.openxmlformats.org/officeDocument/2006/relationships/font" Target="fonts/JosefinSlab-regular.fntdata"/><Relationship Id="rId24" Type="http://schemas.openxmlformats.org/officeDocument/2006/relationships/font" Target="fonts/JosefinSlab-boldItalic.fntdata"/><Relationship Id="rId23" Type="http://schemas.openxmlformats.org/officeDocument/2006/relationships/font" Target="fonts/JosefinSlab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naheim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ArefRuqaa-bold.fntdata"/><Relationship Id="rId27" Type="http://schemas.openxmlformats.org/officeDocument/2006/relationships/font" Target="fonts/ArefRuq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8.xml"/><Relationship Id="rId35" Type="http://schemas.openxmlformats.org/officeDocument/2006/relationships/font" Target="fonts/ExoLight-regular.fntdata"/><Relationship Id="rId12" Type="http://schemas.openxmlformats.org/officeDocument/2006/relationships/slide" Target="slides/slide7.xml"/><Relationship Id="rId34" Type="http://schemas.openxmlformats.org/officeDocument/2006/relationships/font" Target="fonts/UnicaOne-regular.fntdata"/><Relationship Id="rId15" Type="http://schemas.openxmlformats.org/officeDocument/2006/relationships/slide" Target="slides/slide10.xml"/><Relationship Id="rId37" Type="http://schemas.openxmlformats.org/officeDocument/2006/relationships/font" Target="fonts/ExoLight-italic.fntdata"/><Relationship Id="rId14" Type="http://schemas.openxmlformats.org/officeDocument/2006/relationships/slide" Target="slides/slide9.xml"/><Relationship Id="rId36" Type="http://schemas.openxmlformats.org/officeDocument/2006/relationships/font" Target="fonts/Ex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Ex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9fd5b6c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9fd5b6c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e9a21c8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6e9a21c8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6415604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6415604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9e3122f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9e3122f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083763c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083763c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9e7f47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9e7f47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627eba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627eba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7d11bb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7d11bb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9e3122f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9e3122f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9fd5b6c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9fd5b6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9fd5b6c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9fd5b6c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9fd5b6c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9fd5b6c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9fd5b6c7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9fd5b6c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6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6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556825" y="1477450"/>
            <a:ext cx="2484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2" type="title"/>
          </p:nvPr>
        </p:nvSpPr>
        <p:spPr>
          <a:xfrm>
            <a:off x="5556825" y="8966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3" type="subTitle"/>
          </p:nvPr>
        </p:nvSpPr>
        <p:spPr>
          <a:xfrm>
            <a:off x="5556825" y="2642050"/>
            <a:ext cx="2484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4" type="title"/>
          </p:nvPr>
        </p:nvSpPr>
        <p:spPr>
          <a:xfrm>
            <a:off x="5556825" y="20612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5556825" y="3806650"/>
            <a:ext cx="2484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5556825" y="32258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3" type="ctrTitle"/>
          </p:nvPr>
        </p:nvSpPr>
        <p:spPr>
          <a:xfrm>
            <a:off x="4844925" y="1337506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4" type="subTitle"/>
          </p:nvPr>
        </p:nvSpPr>
        <p:spPr>
          <a:xfrm>
            <a:off x="5027445" y="2497004"/>
            <a:ext cx="22542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2" type="ctrTitle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447325" y="3695475"/>
            <a:ext cx="4214400" cy="10278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 flipH="1">
            <a:off x="847680" y="1445325"/>
            <a:ext cx="26130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 flipH="1">
            <a:off x="847675" y="2220275"/>
            <a:ext cx="34137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9" name="Google Shape;79;p16"/>
          <p:cNvSpPr txBox="1"/>
          <p:nvPr/>
        </p:nvSpPr>
        <p:spPr>
          <a:xfrm>
            <a:off x="847675" y="3863750"/>
            <a:ext cx="341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endParaRPr sz="900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b="1" sz="900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 1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728275" y="1073550"/>
            <a:ext cx="63033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3" type="ctrTitle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4" type="ctrTitle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subTitle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subTitle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subTitle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73531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856025" y="3407350"/>
            <a:ext cx="22542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ctrTitle"/>
          </p:nvPr>
        </p:nvSpPr>
        <p:spPr>
          <a:xfrm>
            <a:off x="3262356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3" type="subTitle"/>
          </p:nvPr>
        </p:nvSpPr>
        <p:spPr>
          <a:xfrm>
            <a:off x="3444838" y="3407350"/>
            <a:ext cx="22542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4" type="ctrTitle"/>
          </p:nvPr>
        </p:nvSpPr>
        <p:spPr>
          <a:xfrm>
            <a:off x="5851306" y="3091717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5" type="subTitle"/>
          </p:nvPr>
        </p:nvSpPr>
        <p:spPr>
          <a:xfrm>
            <a:off x="6033825" y="3404300"/>
            <a:ext cx="22542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6"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ctrTitle"/>
          </p:nvPr>
        </p:nvSpPr>
        <p:spPr>
          <a:xfrm>
            <a:off x="16349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1634850" y="1571850"/>
            <a:ext cx="26193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3" type="ctrTitle"/>
          </p:nvPr>
        </p:nvSpPr>
        <p:spPr>
          <a:xfrm>
            <a:off x="16349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4" type="subTitle"/>
          </p:nvPr>
        </p:nvSpPr>
        <p:spPr>
          <a:xfrm>
            <a:off x="1634850" y="3315725"/>
            <a:ext cx="26193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5" type="ctrTitle"/>
          </p:nvPr>
        </p:nvSpPr>
        <p:spPr>
          <a:xfrm>
            <a:off x="50428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6" type="subTitle"/>
          </p:nvPr>
        </p:nvSpPr>
        <p:spPr>
          <a:xfrm>
            <a:off x="5042750" y="1571850"/>
            <a:ext cx="26193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7" type="ctrTitle"/>
          </p:nvPr>
        </p:nvSpPr>
        <p:spPr>
          <a:xfrm>
            <a:off x="50428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8" type="subTitle"/>
          </p:nvPr>
        </p:nvSpPr>
        <p:spPr>
          <a:xfrm>
            <a:off x="5042750" y="3315725"/>
            <a:ext cx="26193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6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b="1" sz="2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ZN-kFRa4hGQ&amp;ab_channel=AssociationoftheBritishPharmaceuticalIndustry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hyperlink" Target="https://link.springer.com/protocol/10.1007/978-1-0716-3449-3_6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link.springer.com/protocol/10.1007/978-1-0716-3449-3_6" TargetMode="External"/><Relationship Id="rId6" Type="http://schemas.openxmlformats.org/officeDocument/2006/relationships/hyperlink" Target="https://www.abpi.org.uk/media/4hfnziat/skills_gap_industry.pdf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49.png"/><Relationship Id="rId9" Type="http://schemas.openxmlformats.org/officeDocument/2006/relationships/image" Target="../media/image20.png"/><Relationship Id="rId5" Type="http://schemas.openxmlformats.org/officeDocument/2006/relationships/image" Target="../media/image30.jp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44.png"/><Relationship Id="rId9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32.png"/><Relationship Id="rId7" Type="http://schemas.openxmlformats.org/officeDocument/2006/relationships/image" Target="../media/image42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hyperlink" Target="https://en.wikipedia.org/wiki/List_of_largest_biomedical_companies_by_revenue" TargetMode="External"/><Relationship Id="rId5" Type="http://schemas.openxmlformats.org/officeDocument/2006/relationships/hyperlink" Target="https://www.ncbi.nlm.nih.gov/pmc/articles/PMC10102441/" TargetMode="External"/><Relationship Id="rId6" Type="http://schemas.openxmlformats.org/officeDocument/2006/relationships/hyperlink" Target="https://www.nature.com/articles/d42473-022-00172-4" TargetMode="External"/><Relationship Id="rId7" Type="http://schemas.openxmlformats.org/officeDocument/2006/relationships/hyperlink" Target="https://www.statista.com/statistics/309469/global-r-and-d-spending-for-pharmaceuticals-by-projected-top-10-compani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s://www.lightercapital.com/blog/what-is-arr-annual-recurring-revenue-definition-formula" TargetMode="External"/><Relationship Id="rId5" Type="http://schemas.openxmlformats.org/officeDocument/2006/relationships/hyperlink" Target="https://www.lightercapital.com/blog/what-is-arr-annual-recurring-revenue-definition-formul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42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531600" y="3064375"/>
            <a:ext cx="35520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A platform that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Accelerate drug discovery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20"/>
          <p:cNvSpPr txBox="1"/>
          <p:nvPr>
            <p:ph type="ctrTitle"/>
          </p:nvPr>
        </p:nvSpPr>
        <p:spPr>
          <a:xfrm>
            <a:off x="367700" y="1298425"/>
            <a:ext cx="4802100" cy="8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DeNovoAutomata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594100" y="3126025"/>
            <a:ext cx="3413100" cy="7992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524650" y="3064375"/>
            <a:ext cx="35520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A platform that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 Accelerate drug discovery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93" name="Google Shape;93;p20"/>
          <p:cNvGrpSpPr/>
          <p:nvPr/>
        </p:nvGrpSpPr>
        <p:grpSpPr>
          <a:xfrm>
            <a:off x="664408" y="4458897"/>
            <a:ext cx="383289" cy="378087"/>
            <a:chOff x="6602333" y="2855472"/>
            <a:chExt cx="383289" cy="378087"/>
          </a:xfrm>
        </p:grpSpPr>
        <p:sp>
          <p:nvSpPr>
            <p:cNvPr id="94" name="Google Shape;94;p20"/>
            <p:cNvSpPr/>
            <p:nvPr/>
          </p:nvSpPr>
          <p:spPr>
            <a:xfrm>
              <a:off x="6685119" y="2855832"/>
              <a:ext cx="300502" cy="377727"/>
            </a:xfrm>
            <a:custGeom>
              <a:rect b="b" l="l" r="r" t="t"/>
              <a:pathLst>
                <a:path extrusionOk="0" h="14669" w="1167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0"/>
            <p:cNvSpPr/>
            <p:nvPr/>
          </p:nvSpPr>
          <p:spPr>
            <a:xfrm>
              <a:off x="6675308" y="3046228"/>
              <a:ext cx="19930" cy="14781"/>
            </a:xfrm>
            <a:custGeom>
              <a:rect b="b" l="l" r="r" t="t"/>
              <a:pathLst>
                <a:path extrusionOk="0" h="574" w="774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0"/>
            <p:cNvSpPr/>
            <p:nvPr/>
          </p:nvSpPr>
          <p:spPr>
            <a:xfrm>
              <a:off x="6602333" y="3067626"/>
              <a:ext cx="76606" cy="165933"/>
            </a:xfrm>
            <a:custGeom>
              <a:rect b="b" l="l" r="r" t="t"/>
              <a:pathLst>
                <a:path extrusionOk="0" h="6444" w="2975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6913573" y="2855472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0"/>
          <p:cNvSpPr txBox="1"/>
          <p:nvPr>
            <p:ph type="ctrTitle"/>
          </p:nvPr>
        </p:nvSpPr>
        <p:spPr>
          <a:xfrm>
            <a:off x="912400" y="4022575"/>
            <a:ext cx="4802100" cy="8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By : Mohammad Alanazi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1267963" y="824925"/>
            <a:ext cx="6633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29"/>
          <p:cNvGrpSpPr/>
          <p:nvPr/>
        </p:nvGrpSpPr>
        <p:grpSpPr>
          <a:xfrm>
            <a:off x="602701" y="1943931"/>
            <a:ext cx="8066199" cy="431384"/>
            <a:chOff x="950" y="523277"/>
            <a:chExt cx="11118124" cy="609300"/>
          </a:xfrm>
        </p:grpSpPr>
        <p:sp>
          <p:nvSpPr>
            <p:cNvPr id="219" name="Google Shape;219;p29"/>
            <p:cNvSpPr/>
            <p:nvPr/>
          </p:nvSpPr>
          <p:spPr>
            <a:xfrm>
              <a:off x="950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305554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371668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1676272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Research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2742385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>
              <a:off x="3046989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PoC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113103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 txBox="1"/>
            <p:nvPr/>
          </p:nvSpPr>
          <p:spPr>
            <a:xfrm>
              <a:off x="4417707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Bootstrapping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5483821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A5A5A5">
                <a:alpha val="66670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9"/>
            <p:cNvSpPr txBox="1"/>
            <p:nvPr/>
          </p:nvSpPr>
          <p:spPr>
            <a:xfrm>
              <a:off x="5788425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6854539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A5A5A5">
                <a:alpha val="61180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 txBox="1"/>
            <p:nvPr/>
          </p:nvSpPr>
          <p:spPr>
            <a:xfrm>
              <a:off x="7159143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Launchpads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incubator &amp; accelerator</a:t>
              </a:r>
              <a:endPara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8225257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A5A5A5">
                <a:alpha val="55290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>
              <a:off x="8529861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Growth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9595974" y="523277"/>
              <a:ext cx="1523100" cy="609300"/>
            </a:xfrm>
            <a:prstGeom prst="chevron">
              <a:avLst>
                <a:gd fmla="val 50000" name="adj"/>
              </a:avLst>
            </a:prstGeom>
            <a:solidFill>
              <a:srgbClr val="A5A5A5">
                <a:alpha val="49020"/>
              </a:srgbClr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 txBox="1"/>
            <p:nvPr/>
          </p:nvSpPr>
          <p:spPr>
            <a:xfrm>
              <a:off x="9900578" y="523277"/>
              <a:ext cx="9138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325" lIns="64000" spcFirstLastPara="1" rIns="21325" wrap="square" tIns="21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acquisition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9"/>
          <p:cNvSpPr/>
          <p:nvPr/>
        </p:nvSpPr>
        <p:spPr>
          <a:xfrm>
            <a:off x="4305501" y="1496333"/>
            <a:ext cx="282300" cy="34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475085" y="2894241"/>
            <a:ext cx="3642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Roadmap: Vision and Goals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5061992" y="2562838"/>
            <a:ext cx="3574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94000" y="1546115"/>
            <a:ext cx="4295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1CC30"/>
                </a:solidFill>
                <a:latin typeface="Calibri"/>
                <a:ea typeface="Calibri"/>
                <a:cs typeface="Calibri"/>
                <a:sym typeface="Calibri"/>
              </a:rPr>
              <a:t>well done is better than well said</a:t>
            </a:r>
            <a:endParaRPr sz="1900">
              <a:solidFill>
                <a:srgbClr val="F1CC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4602422" y="1546049"/>
            <a:ext cx="4295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the best is yet to come</a:t>
            </a:r>
            <a:endParaRPr sz="19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273400" y="3263725"/>
            <a:ext cx="3936600" cy="16752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368969" y="3507121"/>
            <a:ext cx="18522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COMPANY VISION</a:t>
            </a:r>
            <a:endParaRPr sz="24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To be the leading biotech platform adapting new technology that improve people life</a:t>
            </a:r>
            <a:endParaRPr sz="24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2453302" y="3507121"/>
            <a:ext cx="18522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4381"/>
              <a:buFont typeface="Arial"/>
              <a:buNone/>
            </a:pPr>
            <a:r>
              <a:rPr b="0" i="0" lang="en" sz="2542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COMPANY 3-YEAR GOALS</a:t>
            </a:r>
            <a:endParaRPr b="0" i="0" sz="1542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76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Calibri"/>
              <a:buAutoNum type="arabicPeriod"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Create awareness 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576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Calibri"/>
              <a:buAutoNum type="arabicPeriod"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find brilliant minds (partially done )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576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Calibri"/>
              <a:buAutoNum type="arabicPeriod"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innovate on subdomains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(ongoing R&amp;D process)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4876600" y="3222125"/>
            <a:ext cx="3858300" cy="16752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4810698" y="3578544"/>
            <a:ext cx="19023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18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sz="1679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973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80"/>
              <a:buFont typeface="Calibri"/>
              <a:buAutoNum type="arabicPeriod"/>
            </a:pPr>
            <a:r>
              <a:rPr lang="en" sz="118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crowdfunding </a:t>
            </a:r>
            <a:endParaRPr sz="118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973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80"/>
              <a:buAutoNum type="arabicPeriod"/>
            </a:pPr>
            <a:r>
              <a:rPr lang="en" sz="118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develop MVPs</a:t>
            </a:r>
            <a:endParaRPr sz="118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973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80"/>
              <a:buAutoNum type="arabicPeriod"/>
            </a:pPr>
            <a:r>
              <a:rPr lang="en" sz="118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hire expertise </a:t>
            </a:r>
            <a:endParaRPr sz="118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973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80"/>
              <a:buAutoNum type="arabicPeriod"/>
            </a:pPr>
            <a:r>
              <a:rPr lang="en" sz="118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be on frontpage in dedicated journals </a:t>
            </a:r>
            <a:endParaRPr sz="118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8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962413" y="3507112"/>
            <a:ext cx="19023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POTENTIAL ROADBLOCKS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2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Calibri"/>
              <a:buAutoNum type="arabicPeriod"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lack of expertise in subdomains  ( as it’s highly academic )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Calibri"/>
              <a:buAutoNum type="arabicPeriod"/>
            </a:pPr>
            <a:r>
              <a:rPr b="0" i="0" lang="en" sz="24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filed to rise money</a:t>
            </a:r>
            <a:endParaRPr b="0" i="0" sz="24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9"/>
          <p:cNvGrpSpPr/>
          <p:nvPr/>
        </p:nvGrpSpPr>
        <p:grpSpPr>
          <a:xfrm>
            <a:off x="1120939" y="3302841"/>
            <a:ext cx="240943" cy="204286"/>
            <a:chOff x="3043239" y="3215626"/>
            <a:chExt cx="366008" cy="348670"/>
          </a:xfrm>
        </p:grpSpPr>
        <p:sp>
          <p:nvSpPr>
            <p:cNvPr id="247" name="Google Shape;247;p29"/>
            <p:cNvSpPr/>
            <p:nvPr/>
          </p:nvSpPr>
          <p:spPr>
            <a:xfrm>
              <a:off x="3106749" y="3273198"/>
              <a:ext cx="302498" cy="291098"/>
            </a:xfrm>
            <a:custGeom>
              <a:rect b="b" l="l" r="r" t="t"/>
              <a:pathLst>
                <a:path extrusionOk="0" h="9167" w="9526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043239" y="3215626"/>
              <a:ext cx="209869" cy="255628"/>
            </a:xfrm>
            <a:custGeom>
              <a:rect b="b" l="l" r="r" t="t"/>
              <a:pathLst>
                <a:path extrusionOk="0" h="8050" w="6609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3169050" y="4058779"/>
            <a:ext cx="30945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br>
              <a:rPr lang="en" sz="17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7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7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“4ri” first time  used in 2016 </a:t>
            </a:r>
            <a:endParaRPr sz="17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625" y="4366799"/>
            <a:ext cx="316850" cy="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type="ctrTitle"/>
          </p:nvPr>
        </p:nvSpPr>
        <p:spPr>
          <a:xfrm>
            <a:off x="-27772" y="528676"/>
            <a:ext cx="3038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BIOtech</a:t>
            </a:r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2853958" y="1037363"/>
            <a:ext cx="3895256" cy="336394"/>
            <a:chOff x="504546" y="564561"/>
            <a:chExt cx="1627907" cy="212437"/>
          </a:xfrm>
        </p:grpSpPr>
        <p:sp>
          <p:nvSpPr>
            <p:cNvPr id="257" name="Google Shape;257;p30"/>
            <p:cNvSpPr/>
            <p:nvPr/>
          </p:nvSpPr>
          <p:spPr>
            <a:xfrm>
              <a:off x="1603542" y="598605"/>
              <a:ext cx="63707" cy="48096"/>
            </a:xfrm>
            <a:custGeom>
              <a:rect b="b" l="l" r="r" t="t"/>
              <a:pathLst>
                <a:path extrusionOk="0" h="5971" w="7909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258" name="Google Shape;258;p30"/>
            <p:cNvSpPr/>
            <p:nvPr/>
          </p:nvSpPr>
          <p:spPr>
            <a:xfrm>
              <a:off x="1568946" y="683408"/>
              <a:ext cx="63280" cy="65817"/>
            </a:xfrm>
            <a:custGeom>
              <a:rect b="b" l="l" r="r" t="t"/>
              <a:pathLst>
                <a:path extrusionOk="0" h="8171" w="7856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259" name="Google Shape;259;p30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768082" y="649657"/>
              <a:ext cx="41773" cy="39663"/>
            </a:xfrm>
            <a:custGeom>
              <a:rect b="b" l="l" r="r" t="t"/>
              <a:pathLst>
                <a:path extrusionOk="0" h="4924" w="5186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261" name="Google Shape;261;p30"/>
            <p:cNvSpPr/>
            <p:nvPr/>
          </p:nvSpPr>
          <p:spPr>
            <a:xfrm>
              <a:off x="1967056" y="668224"/>
              <a:ext cx="42627" cy="38044"/>
            </a:xfrm>
            <a:custGeom>
              <a:rect b="b" l="l" r="r" t="t"/>
              <a:pathLst>
                <a:path extrusionOk="0" h="1401" w="1424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426340" y="640797"/>
              <a:ext cx="41773" cy="50626"/>
            </a:xfrm>
            <a:custGeom>
              <a:rect b="b" l="l" r="r" t="t"/>
              <a:pathLst>
                <a:path extrusionOk="0" h="6285" w="5186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264" name="Google Shape;264;p30"/>
            <p:cNvSpPr/>
            <p:nvPr/>
          </p:nvSpPr>
          <p:spPr>
            <a:xfrm>
              <a:off x="574516" y="598186"/>
              <a:ext cx="64134" cy="54001"/>
            </a:xfrm>
            <a:custGeom>
              <a:rect b="b" l="l" r="r" t="t"/>
              <a:pathLst>
                <a:path extrusionOk="0" h="6704" w="7962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265" name="Google Shape;265;p30"/>
            <p:cNvSpPr/>
            <p:nvPr/>
          </p:nvSpPr>
          <p:spPr>
            <a:xfrm>
              <a:off x="1228469" y="714629"/>
              <a:ext cx="53163" cy="27846"/>
            </a:xfrm>
            <a:custGeom>
              <a:rect b="b" l="l" r="r" t="t"/>
              <a:pathLst>
                <a:path extrusionOk="0" h="3457" w="660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266" name="Google Shape;266;p30"/>
            <p:cNvSpPr/>
            <p:nvPr/>
          </p:nvSpPr>
          <p:spPr>
            <a:xfrm>
              <a:off x="1227212" y="705350"/>
              <a:ext cx="63011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918948" y="616696"/>
              <a:ext cx="64277" cy="19436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884239" y="705656"/>
              <a:ext cx="63903" cy="18704"/>
            </a:xfrm>
            <a:custGeom>
              <a:rect b="b" l="l" r="r" t="t"/>
              <a:pathLst>
                <a:path extrusionOk="0" h="701" w="248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055174" y="609084"/>
              <a:ext cx="70006" cy="79986"/>
            </a:xfrm>
            <a:custGeom>
              <a:rect b="b" l="l" r="r" t="t"/>
              <a:pathLst>
                <a:path extrusionOk="0" h="9930" w="8691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271" name="Google Shape;271;p30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80259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1144963" y="635375"/>
              <a:ext cx="287285" cy="70887"/>
            </a:xfrm>
            <a:custGeom>
              <a:rect b="b" l="l" r="r" t="t"/>
              <a:pathLst>
                <a:path extrusionOk="0" h="2790" w="11306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487048" y="635375"/>
              <a:ext cx="287565" cy="70887"/>
            </a:xfrm>
            <a:custGeom>
              <a:rect b="b" l="l" r="r" t="t"/>
              <a:pathLst>
                <a:path extrusionOk="0" h="2790" w="1131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04546" y="635375"/>
              <a:ext cx="243250" cy="70887"/>
            </a:xfrm>
            <a:custGeom>
              <a:rect b="b" l="l" r="r" t="t"/>
              <a:pathLst>
                <a:path extrusionOk="0" h="2790" w="9573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829134" y="635375"/>
              <a:ext cx="303319" cy="70887"/>
            </a:xfrm>
            <a:custGeom>
              <a:rect b="b" l="l" r="r" t="t"/>
              <a:pathLst>
                <a:path extrusionOk="0" h="2790" w="11937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803471" y="635375"/>
              <a:ext cx="42587" cy="70887"/>
            </a:xfrm>
            <a:custGeom>
              <a:rect b="b" l="l" r="r" t="t"/>
              <a:pathLst>
                <a:path extrusionOk="0" h="2790" w="1676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1461080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118994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776629" y="635375"/>
              <a:ext cx="42613" cy="70887"/>
            </a:xfrm>
            <a:custGeom>
              <a:rect b="b" l="l" r="r" t="t"/>
              <a:pathLst>
                <a:path extrusionOk="0" h="2790" w="1677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1612443" y="564866"/>
              <a:ext cx="196877" cy="105822"/>
            </a:xfrm>
            <a:custGeom>
              <a:rect b="b" l="l" r="r" t="t"/>
              <a:pathLst>
                <a:path extrusionOk="0" h="4165" w="7748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1270078" y="564561"/>
              <a:ext cx="197156" cy="106127"/>
            </a:xfrm>
            <a:custGeom>
              <a:rect b="b" l="l" r="r" t="t"/>
              <a:pathLst>
                <a:path extrusionOk="0" h="4177" w="7759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927993" y="564663"/>
              <a:ext cx="182291" cy="52060"/>
            </a:xfrm>
            <a:custGeom>
              <a:rect b="b" l="l" r="r" t="t"/>
              <a:pathLst>
                <a:path extrusionOk="0" h="2049" w="7174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111143" y="618174"/>
              <a:ext cx="2058" cy="3811"/>
            </a:xfrm>
            <a:custGeom>
              <a:rect b="b" l="l" r="r" t="t"/>
              <a:pathLst>
                <a:path extrusionOk="0" h="150" w="81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65050" y="624882"/>
              <a:ext cx="330" cy="61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69421" y="629836"/>
              <a:ext cx="610" cy="610"/>
            </a:xfrm>
            <a:custGeom>
              <a:rect b="b" l="l" r="r" t="t"/>
              <a:pathLst>
                <a:path extrusionOk="0" h="24" w="24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611275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603398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26890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322269" y="616700"/>
              <a:ext cx="2643" cy="2083"/>
            </a:xfrm>
            <a:custGeom>
              <a:rect b="b" l="l" r="r" t="t"/>
              <a:pathLst>
                <a:path extrusionOk="0" h="82" w="104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261312" y="616700"/>
              <a:ext cx="63906" cy="18700"/>
            </a:xfrm>
            <a:custGeom>
              <a:rect b="b" l="l" r="r" t="t"/>
              <a:pathLst>
                <a:path extrusionOk="0" h="736" w="2515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65635" y="625466"/>
              <a:ext cx="3811" cy="4395"/>
            </a:xfrm>
            <a:custGeom>
              <a:rect b="b" l="l" r="r" t="t"/>
              <a:pathLst>
                <a:path extrusionOk="0" h="173" w="15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110254" y="616700"/>
              <a:ext cx="915" cy="1499"/>
            </a:xfrm>
            <a:custGeom>
              <a:rect b="b" l="l" r="r" t="t"/>
              <a:pathLst>
                <a:path extrusionOk="0" h="59" w="36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55141" y="616700"/>
              <a:ext cx="9935" cy="8207"/>
            </a:xfrm>
            <a:custGeom>
              <a:rect b="b" l="l" r="r" t="t"/>
              <a:pathLst>
                <a:path extrusionOk="0" h="323" w="391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069726" y="630421"/>
              <a:ext cx="3811" cy="4980"/>
            </a:xfrm>
            <a:custGeom>
              <a:rect b="b" l="l" r="r" t="t"/>
              <a:pathLst>
                <a:path extrusionOk="0" h="196" w="15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055142" y="616696"/>
              <a:ext cx="70005" cy="54002"/>
            </a:xfrm>
            <a:custGeom>
              <a:rect b="b" l="l" r="r" t="t"/>
              <a:pathLst>
                <a:path extrusionOk="0" h="2125" w="2755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926519" y="616700"/>
              <a:ext cx="1194" cy="2083"/>
            </a:xfrm>
            <a:custGeom>
              <a:rect b="b" l="l" r="r" t="t"/>
              <a:pathLst>
                <a:path extrusionOk="0" h="82" w="47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980183" y="616700"/>
              <a:ext cx="2668" cy="2083"/>
            </a:xfrm>
            <a:custGeom>
              <a:rect b="b" l="l" r="r" t="t"/>
              <a:pathLst>
                <a:path extrusionOk="0" h="82" w="105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585043" y="564612"/>
              <a:ext cx="197741" cy="106076"/>
            </a:xfrm>
            <a:custGeom>
              <a:rect b="b" l="l" r="r" t="t"/>
              <a:pathLst>
                <a:path extrusionOk="0" h="4175" w="7782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288449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084006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946364" y="710331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741920" y="670668"/>
              <a:ext cx="197766" cy="106076"/>
            </a:xfrm>
            <a:custGeom>
              <a:rect b="b" l="l" r="r" t="t"/>
              <a:pathLst>
                <a:path extrusionOk="0" h="4175" w="7783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425812" y="670668"/>
              <a:ext cx="198046" cy="106330"/>
            </a:xfrm>
            <a:custGeom>
              <a:rect b="b" l="l" r="r" t="t"/>
              <a:pathLst>
                <a:path extrusionOk="0" h="4185" w="7794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629646" y="711500"/>
              <a:ext cx="610" cy="1474"/>
            </a:xfrm>
            <a:custGeom>
              <a:rect b="b" l="l" r="r" t="t"/>
              <a:pathLst>
                <a:path extrusionOk="0" h="58" w="24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768177" y="670668"/>
              <a:ext cx="211157" cy="106254"/>
            </a:xfrm>
            <a:custGeom>
              <a:rect b="b" l="l" r="r" t="t"/>
              <a:pathLst>
                <a:path extrusionOk="0" h="4182" w="831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76505" y="617292"/>
              <a:ext cx="63011" cy="18116"/>
            </a:xfrm>
            <a:custGeom>
              <a:rect b="b" l="l" r="r" t="t"/>
              <a:pathLst>
                <a:path extrusionOk="0" h="689" w="248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569857" y="705656"/>
              <a:ext cx="63017" cy="18116"/>
            </a:xfrm>
            <a:custGeom>
              <a:rect b="b" l="l" r="r" t="t"/>
              <a:pathLst>
                <a:path extrusionOk="0" h="713" w="248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30"/>
          <p:cNvGrpSpPr/>
          <p:nvPr/>
        </p:nvGrpSpPr>
        <p:grpSpPr>
          <a:xfrm>
            <a:off x="2683392" y="1343561"/>
            <a:ext cx="567203" cy="417521"/>
            <a:chOff x="2640993" y="3357835"/>
            <a:chExt cx="365348" cy="364966"/>
          </a:xfrm>
        </p:grpSpPr>
        <p:sp>
          <p:nvSpPr>
            <p:cNvPr id="313" name="Google Shape;313;p30"/>
            <p:cNvSpPr/>
            <p:nvPr/>
          </p:nvSpPr>
          <p:spPr>
            <a:xfrm>
              <a:off x="2640993" y="3455227"/>
              <a:ext cx="365348" cy="267574"/>
            </a:xfrm>
            <a:custGeom>
              <a:rect b="b" l="l" r="r" t="t"/>
              <a:pathLst>
                <a:path extrusionOk="0" h="8407" w="11479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724763" y="3357835"/>
              <a:ext cx="280050" cy="136476"/>
            </a:xfrm>
            <a:custGeom>
              <a:rect b="b" l="l" r="r" t="t"/>
              <a:pathLst>
                <a:path extrusionOk="0" h="4288" w="8799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2771359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2794084" y="3655327"/>
              <a:ext cx="10280" cy="21611"/>
            </a:xfrm>
            <a:custGeom>
              <a:rect b="b" l="l" r="r" t="t"/>
              <a:pathLst>
                <a:path extrusionOk="0" h="679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2816840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2839947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862672" y="3655327"/>
              <a:ext cx="10662" cy="21611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2885429" y="3655327"/>
              <a:ext cx="11012" cy="21611"/>
            </a:xfrm>
            <a:custGeom>
              <a:rect b="b" l="l" r="r" t="t"/>
              <a:pathLst>
                <a:path extrusionOk="0" h="679" w="34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2908535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31292" y="3655327"/>
              <a:ext cx="10630" cy="21611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48C79"/>
                </a:highlight>
              </a:endParaRPr>
            </a:p>
          </p:txBody>
        </p:sp>
      </p:grpSp>
      <p:grpSp>
        <p:nvGrpSpPr>
          <p:cNvPr id="323" name="Google Shape;323;p30"/>
          <p:cNvGrpSpPr/>
          <p:nvPr/>
        </p:nvGrpSpPr>
        <p:grpSpPr>
          <a:xfrm>
            <a:off x="3981535" y="1473619"/>
            <a:ext cx="458284" cy="388521"/>
            <a:chOff x="2497275" y="2744159"/>
            <a:chExt cx="370930" cy="370549"/>
          </a:xfrm>
        </p:grpSpPr>
        <p:sp>
          <p:nvSpPr>
            <p:cNvPr id="324" name="Google Shape;324;p30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30"/>
          <p:cNvGrpSpPr/>
          <p:nvPr/>
        </p:nvGrpSpPr>
        <p:grpSpPr>
          <a:xfrm>
            <a:off x="5573669" y="744731"/>
            <a:ext cx="347957" cy="246046"/>
            <a:chOff x="6664394" y="3346974"/>
            <a:chExt cx="353113" cy="351998"/>
          </a:xfrm>
        </p:grpSpPr>
        <p:sp>
          <p:nvSpPr>
            <p:cNvPr id="331" name="Google Shape;331;p30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0"/>
          <p:cNvSpPr/>
          <p:nvPr/>
        </p:nvSpPr>
        <p:spPr>
          <a:xfrm>
            <a:off x="3930856" y="739767"/>
            <a:ext cx="362931" cy="256522"/>
          </a:xfrm>
          <a:custGeom>
            <a:rect b="b" l="l" r="r" t="t"/>
            <a:pathLst>
              <a:path extrusionOk="0" h="11520" w="11562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3087669" y="747533"/>
            <a:ext cx="280214" cy="240524"/>
            <a:chOff x="5864861" y="2772517"/>
            <a:chExt cx="284366" cy="344097"/>
          </a:xfrm>
        </p:grpSpPr>
        <p:sp>
          <p:nvSpPr>
            <p:cNvPr id="338" name="Google Shape;338;p30"/>
            <p:cNvSpPr/>
            <p:nvPr/>
          </p:nvSpPr>
          <p:spPr>
            <a:xfrm>
              <a:off x="6089464" y="3014490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051644" y="3070823"/>
              <a:ext cx="13274" cy="13274"/>
            </a:xfrm>
            <a:custGeom>
              <a:rect b="b" l="l" r="r" t="t"/>
              <a:pathLst>
                <a:path extrusionOk="0" h="418" w="418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943518" y="3005789"/>
              <a:ext cx="13242" cy="12893"/>
            </a:xfrm>
            <a:custGeom>
              <a:rect b="b" l="l" r="r" t="t"/>
              <a:pathLst>
                <a:path extrusionOk="0" h="406" w="417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965429" y="3070823"/>
              <a:ext cx="13655" cy="13274"/>
            </a:xfrm>
            <a:custGeom>
              <a:rect b="b" l="l" r="r" t="t"/>
              <a:pathLst>
                <a:path extrusionOk="0" h="418" w="43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6004392" y="3019412"/>
              <a:ext cx="16290" cy="15909"/>
            </a:xfrm>
            <a:custGeom>
              <a:rect b="b" l="l" r="r" t="t"/>
              <a:pathLst>
                <a:path extrusionOk="0" h="501" w="513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5864861" y="2772517"/>
              <a:ext cx="284366" cy="344097"/>
            </a:xfrm>
            <a:custGeom>
              <a:rect b="b" l="l" r="r" t="t"/>
              <a:pathLst>
                <a:path extrusionOk="0" h="10836" w="8955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0"/>
          <p:cNvGrpSpPr/>
          <p:nvPr/>
        </p:nvGrpSpPr>
        <p:grpSpPr>
          <a:xfrm>
            <a:off x="4740222" y="735746"/>
            <a:ext cx="386751" cy="264085"/>
            <a:chOff x="7862795" y="2856090"/>
            <a:chExt cx="392482" cy="377804"/>
          </a:xfrm>
        </p:grpSpPr>
        <p:sp>
          <p:nvSpPr>
            <p:cNvPr id="345" name="Google Shape;345;p30"/>
            <p:cNvSpPr/>
            <p:nvPr/>
          </p:nvSpPr>
          <p:spPr>
            <a:xfrm>
              <a:off x="8152303" y="2943254"/>
              <a:ext cx="20446" cy="14626"/>
            </a:xfrm>
            <a:custGeom>
              <a:rect b="b" l="l" r="r" t="t"/>
              <a:pathLst>
                <a:path extrusionOk="0" h="568" w="794">
                  <a:moveTo>
                    <a:pt x="392" y="1"/>
                  </a:moveTo>
                  <a:cubicBezTo>
                    <a:pt x="312" y="1"/>
                    <a:pt x="241" y="31"/>
                    <a:pt x="191" y="81"/>
                  </a:cubicBezTo>
                  <a:cubicBezTo>
                    <a:pt x="0" y="272"/>
                    <a:pt x="154" y="568"/>
                    <a:pt x="386" y="568"/>
                  </a:cubicBezTo>
                  <a:cubicBezTo>
                    <a:pt x="423" y="568"/>
                    <a:pt x="462" y="560"/>
                    <a:pt x="502" y="544"/>
                  </a:cubicBezTo>
                  <a:cubicBezTo>
                    <a:pt x="794" y="423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862795" y="2856090"/>
              <a:ext cx="392482" cy="377804"/>
            </a:xfrm>
            <a:custGeom>
              <a:rect b="b" l="l" r="r" t="t"/>
              <a:pathLst>
                <a:path extrusionOk="0" h="14672" w="15242">
                  <a:moveTo>
                    <a:pt x="11745" y="573"/>
                  </a:moveTo>
                  <a:cubicBezTo>
                    <a:pt x="12278" y="573"/>
                    <a:pt x="12278" y="1377"/>
                    <a:pt x="11745" y="1377"/>
                  </a:cubicBezTo>
                  <a:lnTo>
                    <a:pt x="8771" y="1377"/>
                  </a:lnTo>
                  <a:cubicBezTo>
                    <a:pt x="8550" y="1377"/>
                    <a:pt x="8370" y="1196"/>
                    <a:pt x="8370" y="975"/>
                  </a:cubicBezTo>
                  <a:cubicBezTo>
                    <a:pt x="8370" y="754"/>
                    <a:pt x="8550" y="573"/>
                    <a:pt x="8771" y="573"/>
                  </a:cubicBezTo>
                  <a:close/>
                  <a:moveTo>
                    <a:pt x="6672" y="2180"/>
                  </a:moveTo>
                  <a:cubicBezTo>
                    <a:pt x="7204" y="2180"/>
                    <a:pt x="7204" y="2984"/>
                    <a:pt x="6672" y="2984"/>
                  </a:cubicBezTo>
                  <a:lnTo>
                    <a:pt x="3688" y="2984"/>
                  </a:lnTo>
                  <a:cubicBezTo>
                    <a:pt x="3467" y="2984"/>
                    <a:pt x="3286" y="2803"/>
                    <a:pt x="3286" y="2582"/>
                  </a:cubicBezTo>
                  <a:cubicBezTo>
                    <a:pt x="3286" y="2361"/>
                    <a:pt x="3467" y="2180"/>
                    <a:pt x="3688" y="2180"/>
                  </a:cubicBezTo>
                  <a:close/>
                  <a:moveTo>
                    <a:pt x="6260" y="3547"/>
                  </a:moveTo>
                  <a:lnTo>
                    <a:pt x="6260" y="7566"/>
                  </a:lnTo>
                  <a:cubicBezTo>
                    <a:pt x="6260" y="7616"/>
                    <a:pt x="6280" y="7666"/>
                    <a:pt x="6300" y="7706"/>
                  </a:cubicBezTo>
                  <a:lnTo>
                    <a:pt x="7606" y="9967"/>
                  </a:lnTo>
                  <a:cubicBezTo>
                    <a:pt x="7455" y="10198"/>
                    <a:pt x="7234" y="10379"/>
                    <a:pt x="6973" y="10479"/>
                  </a:cubicBezTo>
                  <a:cubicBezTo>
                    <a:pt x="6852" y="10521"/>
                    <a:pt x="6722" y="10541"/>
                    <a:pt x="6583" y="10541"/>
                  </a:cubicBezTo>
                  <a:cubicBezTo>
                    <a:pt x="6248" y="10541"/>
                    <a:pt x="5862" y="10422"/>
                    <a:pt x="5436" y="10188"/>
                  </a:cubicBezTo>
                  <a:cubicBezTo>
                    <a:pt x="4705" y="9780"/>
                    <a:pt x="4079" y="9656"/>
                    <a:pt x="3580" y="9656"/>
                  </a:cubicBezTo>
                  <a:cubicBezTo>
                    <a:pt x="3318" y="9656"/>
                    <a:pt x="3091" y="9691"/>
                    <a:pt x="2904" y="9736"/>
                  </a:cubicBezTo>
                  <a:lnTo>
                    <a:pt x="2884" y="9746"/>
                  </a:lnTo>
                  <a:lnTo>
                    <a:pt x="4049" y="7706"/>
                  </a:lnTo>
                  <a:cubicBezTo>
                    <a:pt x="4069" y="7666"/>
                    <a:pt x="4079" y="7616"/>
                    <a:pt x="4090" y="7566"/>
                  </a:cubicBezTo>
                  <a:lnTo>
                    <a:pt x="4090" y="3547"/>
                  </a:lnTo>
                  <a:lnTo>
                    <a:pt x="4662" y="3547"/>
                  </a:lnTo>
                  <a:lnTo>
                    <a:pt x="4662" y="5004"/>
                  </a:lnTo>
                  <a:cubicBezTo>
                    <a:pt x="4662" y="5194"/>
                    <a:pt x="4805" y="5290"/>
                    <a:pt x="4949" y="5290"/>
                  </a:cubicBezTo>
                  <a:cubicBezTo>
                    <a:pt x="5092" y="5290"/>
                    <a:pt x="5235" y="5194"/>
                    <a:pt x="5235" y="5004"/>
                  </a:cubicBezTo>
                  <a:lnTo>
                    <a:pt x="5235" y="3547"/>
                  </a:lnTo>
                  <a:close/>
                  <a:moveTo>
                    <a:pt x="3582" y="10224"/>
                  </a:moveTo>
                  <a:cubicBezTo>
                    <a:pt x="4003" y="10224"/>
                    <a:pt x="4527" y="10337"/>
                    <a:pt x="5144" y="10680"/>
                  </a:cubicBezTo>
                  <a:cubicBezTo>
                    <a:pt x="5577" y="10951"/>
                    <a:pt x="6069" y="11092"/>
                    <a:pt x="6571" y="11112"/>
                  </a:cubicBezTo>
                  <a:cubicBezTo>
                    <a:pt x="6772" y="11112"/>
                    <a:pt x="6973" y="11082"/>
                    <a:pt x="7164" y="11022"/>
                  </a:cubicBezTo>
                  <a:cubicBezTo>
                    <a:pt x="7455" y="10921"/>
                    <a:pt x="7717" y="10740"/>
                    <a:pt x="7917" y="10499"/>
                  </a:cubicBezTo>
                  <a:lnTo>
                    <a:pt x="9334" y="12961"/>
                  </a:lnTo>
                  <a:cubicBezTo>
                    <a:pt x="9465" y="13192"/>
                    <a:pt x="9465" y="13483"/>
                    <a:pt x="9334" y="13714"/>
                  </a:cubicBezTo>
                  <a:cubicBezTo>
                    <a:pt x="9193" y="13945"/>
                    <a:pt x="8942" y="14096"/>
                    <a:pt x="8681" y="14096"/>
                  </a:cubicBezTo>
                  <a:lnTo>
                    <a:pt x="1668" y="14096"/>
                  </a:lnTo>
                  <a:cubicBezTo>
                    <a:pt x="1085" y="14096"/>
                    <a:pt x="724" y="13463"/>
                    <a:pt x="1015" y="12961"/>
                  </a:cubicBezTo>
                  <a:lnTo>
                    <a:pt x="2371" y="10620"/>
                  </a:lnTo>
                  <a:cubicBezTo>
                    <a:pt x="2477" y="10526"/>
                    <a:pt x="2893" y="10224"/>
                    <a:pt x="3582" y="10224"/>
                  </a:cubicBezTo>
                  <a:close/>
                  <a:moveTo>
                    <a:pt x="8771" y="0"/>
                  </a:moveTo>
                  <a:cubicBezTo>
                    <a:pt x="8269" y="0"/>
                    <a:pt x="7847" y="382"/>
                    <a:pt x="7807" y="884"/>
                  </a:cubicBezTo>
                  <a:cubicBezTo>
                    <a:pt x="7757" y="1387"/>
                    <a:pt x="8108" y="1849"/>
                    <a:pt x="8601" y="1929"/>
                  </a:cubicBezTo>
                  <a:lnTo>
                    <a:pt x="8601" y="5446"/>
                  </a:lnTo>
                  <a:cubicBezTo>
                    <a:pt x="7938" y="5697"/>
                    <a:pt x="7335" y="6099"/>
                    <a:pt x="6832" y="6611"/>
                  </a:cubicBezTo>
                  <a:lnTo>
                    <a:pt x="6832" y="3537"/>
                  </a:lnTo>
                  <a:cubicBezTo>
                    <a:pt x="7335" y="3446"/>
                    <a:pt x="7676" y="2994"/>
                    <a:pt x="7636" y="2492"/>
                  </a:cubicBezTo>
                  <a:cubicBezTo>
                    <a:pt x="7596" y="1989"/>
                    <a:pt x="7174" y="1608"/>
                    <a:pt x="6662" y="1608"/>
                  </a:cubicBezTo>
                  <a:lnTo>
                    <a:pt x="3688" y="1608"/>
                  </a:lnTo>
                  <a:cubicBezTo>
                    <a:pt x="3185" y="1608"/>
                    <a:pt x="2763" y="1989"/>
                    <a:pt x="2713" y="2492"/>
                  </a:cubicBezTo>
                  <a:cubicBezTo>
                    <a:pt x="2673" y="2994"/>
                    <a:pt x="3014" y="3446"/>
                    <a:pt x="3517" y="3537"/>
                  </a:cubicBezTo>
                  <a:lnTo>
                    <a:pt x="3517" y="7495"/>
                  </a:lnTo>
                  <a:lnTo>
                    <a:pt x="1899" y="10298"/>
                  </a:lnTo>
                  <a:lnTo>
                    <a:pt x="513" y="12680"/>
                  </a:lnTo>
                  <a:cubicBezTo>
                    <a:pt x="0" y="13564"/>
                    <a:pt x="643" y="14669"/>
                    <a:pt x="1658" y="14669"/>
                  </a:cubicBezTo>
                  <a:lnTo>
                    <a:pt x="8681" y="14669"/>
                  </a:lnTo>
                  <a:cubicBezTo>
                    <a:pt x="8862" y="14669"/>
                    <a:pt x="9043" y="14629"/>
                    <a:pt x="9224" y="14558"/>
                  </a:cubicBezTo>
                  <a:cubicBezTo>
                    <a:pt x="9565" y="14634"/>
                    <a:pt x="9910" y="14671"/>
                    <a:pt x="10254" y="14671"/>
                  </a:cubicBezTo>
                  <a:cubicBezTo>
                    <a:pt x="11456" y="14671"/>
                    <a:pt x="12635" y="14215"/>
                    <a:pt x="13534" y="13363"/>
                  </a:cubicBezTo>
                  <a:cubicBezTo>
                    <a:pt x="13744" y="13160"/>
                    <a:pt x="13556" y="12867"/>
                    <a:pt x="13330" y="12867"/>
                  </a:cubicBezTo>
                  <a:cubicBezTo>
                    <a:pt x="13264" y="12867"/>
                    <a:pt x="13195" y="12892"/>
                    <a:pt x="13132" y="12951"/>
                  </a:cubicBezTo>
                  <a:cubicBezTo>
                    <a:pt x="12358" y="13684"/>
                    <a:pt x="11334" y="14096"/>
                    <a:pt x="10258" y="14096"/>
                  </a:cubicBezTo>
                  <a:cubicBezTo>
                    <a:pt x="10098" y="14096"/>
                    <a:pt x="9947" y="14086"/>
                    <a:pt x="9786" y="14066"/>
                  </a:cubicBezTo>
                  <a:cubicBezTo>
                    <a:pt x="9796" y="14046"/>
                    <a:pt x="9816" y="14026"/>
                    <a:pt x="9826" y="14006"/>
                  </a:cubicBezTo>
                  <a:cubicBezTo>
                    <a:pt x="10068" y="13594"/>
                    <a:pt x="10068" y="13091"/>
                    <a:pt x="9826" y="12680"/>
                  </a:cubicBezTo>
                  <a:lnTo>
                    <a:pt x="8179" y="9826"/>
                  </a:lnTo>
                  <a:lnTo>
                    <a:pt x="8169" y="9806"/>
                  </a:lnTo>
                  <a:lnTo>
                    <a:pt x="7847" y="9253"/>
                  </a:lnTo>
                  <a:cubicBezTo>
                    <a:pt x="8069" y="9102"/>
                    <a:pt x="8554" y="8839"/>
                    <a:pt x="9270" y="8839"/>
                  </a:cubicBezTo>
                  <a:cubicBezTo>
                    <a:pt x="9788" y="8839"/>
                    <a:pt x="10426" y="8977"/>
                    <a:pt x="11173" y="9394"/>
                  </a:cubicBezTo>
                  <a:cubicBezTo>
                    <a:pt x="11786" y="9746"/>
                    <a:pt x="12358" y="9907"/>
                    <a:pt x="12871" y="9907"/>
                  </a:cubicBezTo>
                  <a:cubicBezTo>
                    <a:pt x="12895" y="9908"/>
                    <a:pt x="12919" y="9908"/>
                    <a:pt x="12943" y="9908"/>
                  </a:cubicBezTo>
                  <a:cubicBezTo>
                    <a:pt x="13158" y="9908"/>
                    <a:pt x="13365" y="9868"/>
                    <a:pt x="13564" y="9796"/>
                  </a:cubicBezTo>
                  <a:cubicBezTo>
                    <a:pt x="13885" y="9686"/>
                    <a:pt x="14167" y="9505"/>
                    <a:pt x="14388" y="9253"/>
                  </a:cubicBezTo>
                  <a:cubicBezTo>
                    <a:pt x="14428" y="9475"/>
                    <a:pt x="14438" y="9696"/>
                    <a:pt x="14438" y="9917"/>
                  </a:cubicBezTo>
                  <a:cubicBezTo>
                    <a:pt x="14438" y="10329"/>
                    <a:pt x="14378" y="10740"/>
                    <a:pt x="14257" y="11132"/>
                  </a:cubicBezTo>
                  <a:cubicBezTo>
                    <a:pt x="14184" y="11359"/>
                    <a:pt x="14365" y="11515"/>
                    <a:pt x="14542" y="11515"/>
                  </a:cubicBezTo>
                  <a:cubicBezTo>
                    <a:pt x="14655" y="11515"/>
                    <a:pt x="14767" y="11452"/>
                    <a:pt x="14810" y="11303"/>
                  </a:cubicBezTo>
                  <a:cubicBezTo>
                    <a:pt x="15242" y="9866"/>
                    <a:pt x="14981" y="8299"/>
                    <a:pt x="14086" y="7093"/>
                  </a:cubicBezTo>
                  <a:lnTo>
                    <a:pt x="14086" y="7083"/>
                  </a:lnTo>
                  <a:cubicBezTo>
                    <a:pt x="13534" y="6340"/>
                    <a:pt x="12780" y="5777"/>
                    <a:pt x="11916" y="5456"/>
                  </a:cubicBezTo>
                  <a:lnTo>
                    <a:pt x="11916" y="4752"/>
                  </a:lnTo>
                  <a:cubicBezTo>
                    <a:pt x="11916" y="4561"/>
                    <a:pt x="11773" y="4466"/>
                    <a:pt x="11630" y="4466"/>
                  </a:cubicBezTo>
                  <a:cubicBezTo>
                    <a:pt x="11487" y="4466"/>
                    <a:pt x="11344" y="4561"/>
                    <a:pt x="11344" y="4752"/>
                  </a:cubicBezTo>
                  <a:lnTo>
                    <a:pt x="11344" y="5657"/>
                  </a:lnTo>
                  <a:cubicBezTo>
                    <a:pt x="11344" y="5777"/>
                    <a:pt x="11424" y="5888"/>
                    <a:pt x="11544" y="5928"/>
                  </a:cubicBezTo>
                  <a:cubicBezTo>
                    <a:pt x="12790" y="6330"/>
                    <a:pt x="13785" y="7294"/>
                    <a:pt x="14207" y="8540"/>
                  </a:cubicBezTo>
                  <a:cubicBezTo>
                    <a:pt x="14026" y="8862"/>
                    <a:pt x="13735" y="9123"/>
                    <a:pt x="13383" y="9253"/>
                  </a:cubicBezTo>
                  <a:cubicBezTo>
                    <a:pt x="13223" y="9308"/>
                    <a:pt x="13054" y="9335"/>
                    <a:pt x="12874" y="9335"/>
                  </a:cubicBezTo>
                  <a:cubicBezTo>
                    <a:pt x="12455" y="9335"/>
                    <a:pt x="11982" y="9187"/>
                    <a:pt x="11454" y="8892"/>
                  </a:cubicBezTo>
                  <a:cubicBezTo>
                    <a:pt x="10592" y="8411"/>
                    <a:pt x="9846" y="8263"/>
                    <a:pt x="9250" y="8263"/>
                  </a:cubicBezTo>
                  <a:cubicBezTo>
                    <a:pt x="8937" y="8263"/>
                    <a:pt x="8665" y="8304"/>
                    <a:pt x="8440" y="8359"/>
                  </a:cubicBezTo>
                  <a:cubicBezTo>
                    <a:pt x="8128" y="8440"/>
                    <a:pt x="7837" y="8570"/>
                    <a:pt x="7566" y="8751"/>
                  </a:cubicBezTo>
                  <a:lnTo>
                    <a:pt x="6842" y="7495"/>
                  </a:lnTo>
                  <a:cubicBezTo>
                    <a:pt x="7365" y="6762"/>
                    <a:pt x="8118" y="6209"/>
                    <a:pt x="8972" y="5928"/>
                  </a:cubicBezTo>
                  <a:cubicBezTo>
                    <a:pt x="9093" y="5888"/>
                    <a:pt x="9173" y="5777"/>
                    <a:pt x="9173" y="5657"/>
                  </a:cubicBezTo>
                  <a:lnTo>
                    <a:pt x="9173" y="1949"/>
                  </a:lnTo>
                  <a:lnTo>
                    <a:pt x="11354" y="1949"/>
                  </a:lnTo>
                  <a:lnTo>
                    <a:pt x="11354" y="2582"/>
                  </a:lnTo>
                  <a:cubicBezTo>
                    <a:pt x="11354" y="2773"/>
                    <a:pt x="11497" y="2869"/>
                    <a:pt x="11640" y="2869"/>
                  </a:cubicBezTo>
                  <a:cubicBezTo>
                    <a:pt x="11783" y="2869"/>
                    <a:pt x="11926" y="2773"/>
                    <a:pt x="11926" y="2582"/>
                  </a:cubicBezTo>
                  <a:lnTo>
                    <a:pt x="11926" y="1929"/>
                  </a:lnTo>
                  <a:cubicBezTo>
                    <a:pt x="12419" y="1849"/>
                    <a:pt x="12770" y="1387"/>
                    <a:pt x="12720" y="884"/>
                  </a:cubicBezTo>
                  <a:cubicBezTo>
                    <a:pt x="12680" y="382"/>
                    <a:pt x="12258" y="0"/>
                    <a:pt x="1175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8216626" y="3161408"/>
              <a:ext cx="18488" cy="15399"/>
            </a:xfrm>
            <a:custGeom>
              <a:rect b="b" l="l" r="r" t="t"/>
              <a:pathLst>
                <a:path extrusionOk="0" h="598" w="718">
                  <a:moveTo>
                    <a:pt x="392" y="1"/>
                  </a:moveTo>
                  <a:cubicBezTo>
                    <a:pt x="290" y="1"/>
                    <a:pt x="192" y="54"/>
                    <a:pt x="144" y="149"/>
                  </a:cubicBezTo>
                  <a:cubicBezTo>
                    <a:pt x="0" y="383"/>
                    <a:pt x="194" y="598"/>
                    <a:pt x="392" y="598"/>
                  </a:cubicBezTo>
                  <a:cubicBezTo>
                    <a:pt x="484" y="598"/>
                    <a:pt x="576" y="552"/>
                    <a:pt x="637" y="441"/>
                  </a:cubicBezTo>
                  <a:lnTo>
                    <a:pt x="637" y="431"/>
                  </a:lnTo>
                  <a:cubicBezTo>
                    <a:pt x="717" y="290"/>
                    <a:pt x="667" y="119"/>
                    <a:pt x="536" y="39"/>
                  </a:cubicBezTo>
                  <a:cubicBezTo>
                    <a:pt x="491" y="13"/>
                    <a:pt x="441" y="1"/>
                    <a:pt x="3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8087078" y="3187158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90" y="0"/>
                  </a:moveTo>
                  <a:cubicBezTo>
                    <a:pt x="156" y="0"/>
                    <a:pt x="1" y="304"/>
                    <a:pt x="192" y="496"/>
                  </a:cubicBezTo>
                  <a:cubicBezTo>
                    <a:pt x="242" y="546"/>
                    <a:pt x="323" y="576"/>
                    <a:pt x="393" y="576"/>
                  </a:cubicBezTo>
                  <a:cubicBezTo>
                    <a:pt x="705" y="576"/>
                    <a:pt x="795" y="144"/>
                    <a:pt x="504" y="24"/>
                  </a:cubicBezTo>
                  <a:cubicBezTo>
                    <a:pt x="464" y="7"/>
                    <a:pt x="426" y="0"/>
                    <a:pt x="39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8029964" y="3105118"/>
              <a:ext cx="20420" cy="14883"/>
            </a:xfrm>
            <a:custGeom>
              <a:rect b="b" l="l" r="r" t="t"/>
              <a:pathLst>
                <a:path extrusionOk="0" h="578" w="793">
                  <a:moveTo>
                    <a:pt x="395" y="1"/>
                  </a:moveTo>
                  <a:cubicBezTo>
                    <a:pt x="160" y="1"/>
                    <a:pt x="0" y="296"/>
                    <a:pt x="200" y="487"/>
                  </a:cubicBezTo>
                  <a:cubicBezTo>
                    <a:pt x="250" y="547"/>
                    <a:pt x="320" y="577"/>
                    <a:pt x="401" y="577"/>
                  </a:cubicBezTo>
                  <a:cubicBezTo>
                    <a:pt x="712" y="577"/>
                    <a:pt x="793" y="145"/>
                    <a:pt x="511" y="25"/>
                  </a:cubicBezTo>
                  <a:cubicBezTo>
                    <a:pt x="471" y="8"/>
                    <a:pt x="432" y="1"/>
                    <a:pt x="3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920218" y="3154120"/>
              <a:ext cx="58762" cy="50110"/>
            </a:xfrm>
            <a:custGeom>
              <a:rect b="b" l="l" r="r" t="t"/>
              <a:pathLst>
                <a:path extrusionOk="0" h="1946" w="2282">
                  <a:moveTo>
                    <a:pt x="1309" y="570"/>
                  </a:moveTo>
                  <a:cubicBezTo>
                    <a:pt x="1513" y="570"/>
                    <a:pt x="1709" y="732"/>
                    <a:pt x="1709" y="975"/>
                  </a:cubicBezTo>
                  <a:cubicBezTo>
                    <a:pt x="1709" y="1196"/>
                    <a:pt x="1528" y="1377"/>
                    <a:pt x="1307" y="1377"/>
                  </a:cubicBezTo>
                  <a:cubicBezTo>
                    <a:pt x="945" y="1377"/>
                    <a:pt x="774" y="945"/>
                    <a:pt x="1026" y="694"/>
                  </a:cubicBezTo>
                  <a:cubicBezTo>
                    <a:pt x="1108" y="608"/>
                    <a:pt x="1209" y="570"/>
                    <a:pt x="1309" y="570"/>
                  </a:cubicBezTo>
                  <a:close/>
                  <a:moveTo>
                    <a:pt x="1307" y="0"/>
                  </a:moveTo>
                  <a:cubicBezTo>
                    <a:pt x="443" y="0"/>
                    <a:pt x="1" y="1045"/>
                    <a:pt x="614" y="1658"/>
                  </a:cubicBezTo>
                  <a:cubicBezTo>
                    <a:pt x="812" y="1857"/>
                    <a:pt x="1057" y="1946"/>
                    <a:pt x="1298" y="1946"/>
                  </a:cubicBezTo>
                  <a:cubicBezTo>
                    <a:pt x="1800" y="1946"/>
                    <a:pt x="2282" y="1559"/>
                    <a:pt x="2282" y="975"/>
                  </a:cubicBezTo>
                  <a:cubicBezTo>
                    <a:pt x="2282" y="432"/>
                    <a:pt x="1839" y="0"/>
                    <a:pt x="13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8139093" y="3028229"/>
              <a:ext cx="58504" cy="50110"/>
            </a:xfrm>
            <a:custGeom>
              <a:rect b="b" l="l" r="r" t="t"/>
              <a:pathLst>
                <a:path extrusionOk="0" h="1946" w="2272">
                  <a:moveTo>
                    <a:pt x="975" y="569"/>
                  </a:moveTo>
                  <a:cubicBezTo>
                    <a:pt x="1327" y="569"/>
                    <a:pt x="1508" y="1001"/>
                    <a:pt x="1257" y="1252"/>
                  </a:cubicBezTo>
                  <a:cubicBezTo>
                    <a:pt x="1174" y="1334"/>
                    <a:pt x="1073" y="1371"/>
                    <a:pt x="974" y="1371"/>
                  </a:cubicBezTo>
                  <a:cubicBezTo>
                    <a:pt x="769" y="1371"/>
                    <a:pt x="573" y="1214"/>
                    <a:pt x="573" y="971"/>
                  </a:cubicBezTo>
                  <a:cubicBezTo>
                    <a:pt x="573" y="750"/>
                    <a:pt x="754" y="569"/>
                    <a:pt x="975" y="569"/>
                  </a:cubicBezTo>
                  <a:close/>
                  <a:moveTo>
                    <a:pt x="977" y="0"/>
                  </a:moveTo>
                  <a:cubicBezTo>
                    <a:pt x="478" y="0"/>
                    <a:pt x="1" y="387"/>
                    <a:pt x="1" y="971"/>
                  </a:cubicBezTo>
                  <a:cubicBezTo>
                    <a:pt x="1" y="1514"/>
                    <a:pt x="433" y="1946"/>
                    <a:pt x="975" y="1946"/>
                  </a:cubicBezTo>
                  <a:cubicBezTo>
                    <a:pt x="1839" y="1946"/>
                    <a:pt x="2271" y="901"/>
                    <a:pt x="1658" y="288"/>
                  </a:cubicBezTo>
                  <a:cubicBezTo>
                    <a:pt x="1460" y="89"/>
                    <a:pt x="1216" y="0"/>
                    <a:pt x="97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8095884" y="3105221"/>
              <a:ext cx="58504" cy="50110"/>
            </a:xfrm>
            <a:custGeom>
              <a:rect b="b" l="l" r="r" t="t"/>
              <a:pathLst>
                <a:path extrusionOk="0" h="1946" w="2272">
                  <a:moveTo>
                    <a:pt x="975" y="573"/>
                  </a:moveTo>
                  <a:cubicBezTo>
                    <a:pt x="1196" y="573"/>
                    <a:pt x="1377" y="754"/>
                    <a:pt x="1377" y="975"/>
                  </a:cubicBezTo>
                  <a:cubicBezTo>
                    <a:pt x="1377" y="1213"/>
                    <a:pt x="1179" y="1373"/>
                    <a:pt x="973" y="1373"/>
                  </a:cubicBezTo>
                  <a:cubicBezTo>
                    <a:pt x="875" y="1373"/>
                    <a:pt x="775" y="1337"/>
                    <a:pt x="694" y="1256"/>
                  </a:cubicBezTo>
                  <a:cubicBezTo>
                    <a:pt x="443" y="1005"/>
                    <a:pt x="614" y="573"/>
                    <a:pt x="975" y="573"/>
                  </a:cubicBezTo>
                  <a:close/>
                  <a:moveTo>
                    <a:pt x="975" y="0"/>
                  </a:moveTo>
                  <a:cubicBezTo>
                    <a:pt x="433" y="0"/>
                    <a:pt x="1" y="432"/>
                    <a:pt x="1" y="975"/>
                  </a:cubicBezTo>
                  <a:cubicBezTo>
                    <a:pt x="1" y="1559"/>
                    <a:pt x="478" y="1946"/>
                    <a:pt x="977" y="1946"/>
                  </a:cubicBezTo>
                  <a:cubicBezTo>
                    <a:pt x="1216" y="1946"/>
                    <a:pt x="1460" y="1857"/>
                    <a:pt x="1659" y="1658"/>
                  </a:cubicBezTo>
                  <a:cubicBezTo>
                    <a:pt x="2271" y="1045"/>
                    <a:pt x="1839" y="0"/>
                    <a:pt x="97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8037509" y="3170420"/>
              <a:ext cx="20368" cy="14600"/>
            </a:xfrm>
            <a:custGeom>
              <a:rect b="b" l="l" r="r" t="t"/>
              <a:pathLst>
                <a:path extrusionOk="0" h="567" w="791">
                  <a:moveTo>
                    <a:pt x="388" y="0"/>
                  </a:moveTo>
                  <a:cubicBezTo>
                    <a:pt x="86" y="0"/>
                    <a:pt x="1" y="424"/>
                    <a:pt x="289" y="543"/>
                  </a:cubicBezTo>
                  <a:cubicBezTo>
                    <a:pt x="328" y="559"/>
                    <a:pt x="368" y="567"/>
                    <a:pt x="405" y="567"/>
                  </a:cubicBezTo>
                  <a:cubicBezTo>
                    <a:pt x="637" y="567"/>
                    <a:pt x="791" y="271"/>
                    <a:pt x="600" y="81"/>
                  </a:cubicBezTo>
                  <a:cubicBezTo>
                    <a:pt x="550" y="30"/>
                    <a:pt x="469" y="0"/>
                    <a:pt x="399" y="0"/>
                  </a:cubicBezTo>
                  <a:cubicBezTo>
                    <a:pt x="395" y="0"/>
                    <a:pt x="392" y="0"/>
                    <a:pt x="38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999142" y="3158266"/>
              <a:ext cx="20446" cy="14858"/>
            </a:xfrm>
            <a:custGeom>
              <a:rect b="b" l="l" r="r" t="t"/>
              <a:pathLst>
                <a:path extrusionOk="0" h="577" w="794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2" y="569"/>
                    <a:pt x="371" y="577"/>
                    <a:pt x="408" y="577"/>
                  </a:cubicBezTo>
                  <a:cubicBezTo>
                    <a:pt x="640" y="577"/>
                    <a:pt x="794" y="281"/>
                    <a:pt x="603" y="91"/>
                  </a:cubicBezTo>
                  <a:cubicBezTo>
                    <a:pt x="553" y="30"/>
                    <a:pt x="472" y="0"/>
                    <a:pt x="40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8144526" y="3170420"/>
              <a:ext cx="20394" cy="14600"/>
            </a:xfrm>
            <a:custGeom>
              <a:rect b="b" l="l" r="r" t="t"/>
              <a:pathLst>
                <a:path extrusionOk="0" h="567" w="792">
                  <a:moveTo>
                    <a:pt x="403" y="0"/>
                  </a:moveTo>
                  <a:cubicBezTo>
                    <a:pt x="400" y="0"/>
                    <a:pt x="396" y="0"/>
                    <a:pt x="393" y="0"/>
                  </a:cubicBezTo>
                  <a:cubicBezTo>
                    <a:pt x="322" y="0"/>
                    <a:pt x="242" y="30"/>
                    <a:pt x="192" y="81"/>
                  </a:cubicBezTo>
                  <a:cubicBezTo>
                    <a:pt x="1" y="271"/>
                    <a:pt x="154" y="567"/>
                    <a:pt x="387" y="567"/>
                  </a:cubicBezTo>
                  <a:cubicBezTo>
                    <a:pt x="424" y="567"/>
                    <a:pt x="463" y="559"/>
                    <a:pt x="503" y="543"/>
                  </a:cubicBezTo>
                  <a:cubicBezTo>
                    <a:pt x="791" y="424"/>
                    <a:pt x="706" y="0"/>
                    <a:pt x="4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8178156" y="3131872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403" y="0"/>
                  </a:moveTo>
                  <a:cubicBezTo>
                    <a:pt x="91" y="0"/>
                    <a:pt x="1" y="432"/>
                    <a:pt x="292" y="553"/>
                  </a:cubicBezTo>
                  <a:cubicBezTo>
                    <a:pt x="332" y="569"/>
                    <a:pt x="371" y="577"/>
                    <a:pt x="408" y="577"/>
                  </a:cubicBezTo>
                  <a:cubicBezTo>
                    <a:pt x="641" y="577"/>
                    <a:pt x="794" y="281"/>
                    <a:pt x="604" y="91"/>
                  </a:cubicBezTo>
                  <a:cubicBezTo>
                    <a:pt x="553" y="30"/>
                    <a:pt x="483" y="0"/>
                    <a:pt x="4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8102888" y="3028126"/>
              <a:ext cx="20446" cy="14883"/>
            </a:xfrm>
            <a:custGeom>
              <a:rect b="b" l="l" r="r" t="t"/>
              <a:pathLst>
                <a:path extrusionOk="0" h="578" w="794">
                  <a:moveTo>
                    <a:pt x="392" y="0"/>
                  </a:moveTo>
                  <a:cubicBezTo>
                    <a:pt x="322" y="0"/>
                    <a:pt x="251" y="31"/>
                    <a:pt x="191" y="91"/>
                  </a:cubicBezTo>
                  <a:cubicBezTo>
                    <a:pt x="0" y="282"/>
                    <a:pt x="161" y="577"/>
                    <a:pt x="390" y="577"/>
                  </a:cubicBezTo>
                  <a:cubicBezTo>
                    <a:pt x="426" y="577"/>
                    <a:pt x="464" y="570"/>
                    <a:pt x="502" y="553"/>
                  </a:cubicBezTo>
                  <a:cubicBezTo>
                    <a:pt x="794" y="432"/>
                    <a:pt x="713" y="0"/>
                    <a:pt x="39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8110897" y="2964626"/>
              <a:ext cx="20471" cy="14626"/>
            </a:xfrm>
            <a:custGeom>
              <a:rect b="b" l="l" r="r" t="t"/>
              <a:pathLst>
                <a:path extrusionOk="0" h="568" w="795">
                  <a:moveTo>
                    <a:pt x="398" y="1"/>
                  </a:moveTo>
                  <a:cubicBezTo>
                    <a:pt x="361" y="1"/>
                    <a:pt x="322" y="8"/>
                    <a:pt x="282" y="25"/>
                  </a:cubicBezTo>
                  <a:cubicBezTo>
                    <a:pt x="1" y="146"/>
                    <a:pt x="81" y="568"/>
                    <a:pt x="392" y="568"/>
                  </a:cubicBezTo>
                  <a:cubicBezTo>
                    <a:pt x="473" y="568"/>
                    <a:pt x="543" y="537"/>
                    <a:pt x="603" y="487"/>
                  </a:cubicBezTo>
                  <a:cubicBezTo>
                    <a:pt x="794" y="296"/>
                    <a:pt x="633" y="1"/>
                    <a:pt x="39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979778" y="3008350"/>
              <a:ext cx="20420" cy="14626"/>
            </a:xfrm>
            <a:custGeom>
              <a:rect b="b" l="l" r="r" t="t"/>
              <a:pathLst>
                <a:path extrusionOk="0" h="568" w="793">
                  <a:moveTo>
                    <a:pt x="395" y="1"/>
                  </a:moveTo>
                  <a:cubicBezTo>
                    <a:pt x="160" y="1"/>
                    <a:pt x="0" y="296"/>
                    <a:pt x="200" y="487"/>
                  </a:cubicBezTo>
                  <a:cubicBezTo>
                    <a:pt x="250" y="537"/>
                    <a:pt x="320" y="567"/>
                    <a:pt x="401" y="567"/>
                  </a:cubicBezTo>
                  <a:cubicBezTo>
                    <a:pt x="712" y="567"/>
                    <a:pt x="792" y="146"/>
                    <a:pt x="511" y="25"/>
                  </a:cubicBezTo>
                  <a:cubicBezTo>
                    <a:pt x="471" y="8"/>
                    <a:pt x="432" y="1"/>
                    <a:pt x="3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0"/>
          <p:cNvGrpSpPr/>
          <p:nvPr/>
        </p:nvGrpSpPr>
        <p:grpSpPr>
          <a:xfrm>
            <a:off x="6255577" y="999872"/>
            <a:ext cx="377693" cy="264283"/>
            <a:chOff x="6602333" y="2855472"/>
            <a:chExt cx="383289" cy="378087"/>
          </a:xfrm>
        </p:grpSpPr>
        <p:sp>
          <p:nvSpPr>
            <p:cNvPr id="361" name="Google Shape;361;p30"/>
            <p:cNvSpPr/>
            <p:nvPr/>
          </p:nvSpPr>
          <p:spPr>
            <a:xfrm>
              <a:off x="6685119" y="2855832"/>
              <a:ext cx="300502" cy="377727"/>
            </a:xfrm>
            <a:custGeom>
              <a:rect b="b" l="l" r="r" t="t"/>
              <a:pathLst>
                <a:path extrusionOk="0" h="14669" w="11670">
                  <a:moveTo>
                    <a:pt x="7828" y="3707"/>
                  </a:moveTo>
                  <a:lnTo>
                    <a:pt x="7828" y="4481"/>
                  </a:lnTo>
                  <a:lnTo>
                    <a:pt x="7054" y="3707"/>
                  </a:lnTo>
                  <a:close/>
                  <a:moveTo>
                    <a:pt x="6260" y="3728"/>
                  </a:moveTo>
                  <a:lnTo>
                    <a:pt x="7787" y="5255"/>
                  </a:lnTo>
                  <a:cubicBezTo>
                    <a:pt x="7737" y="5446"/>
                    <a:pt x="7657" y="5616"/>
                    <a:pt x="7546" y="5777"/>
                  </a:cubicBezTo>
                  <a:lnTo>
                    <a:pt x="5708" y="3949"/>
                  </a:lnTo>
                  <a:cubicBezTo>
                    <a:pt x="5878" y="3838"/>
                    <a:pt x="6059" y="3758"/>
                    <a:pt x="6260" y="3728"/>
                  </a:cubicBezTo>
                  <a:close/>
                  <a:moveTo>
                    <a:pt x="5306" y="4350"/>
                  </a:moveTo>
                  <a:lnTo>
                    <a:pt x="7144" y="6189"/>
                  </a:lnTo>
                  <a:cubicBezTo>
                    <a:pt x="6984" y="6300"/>
                    <a:pt x="6803" y="6380"/>
                    <a:pt x="6622" y="6430"/>
                  </a:cubicBezTo>
                  <a:lnTo>
                    <a:pt x="5085" y="4893"/>
                  </a:lnTo>
                  <a:cubicBezTo>
                    <a:pt x="5115" y="4702"/>
                    <a:pt x="5195" y="4511"/>
                    <a:pt x="5306" y="4350"/>
                  </a:cubicBezTo>
                  <a:close/>
                  <a:moveTo>
                    <a:pt x="5065" y="5687"/>
                  </a:moveTo>
                  <a:lnTo>
                    <a:pt x="5858" y="6480"/>
                  </a:lnTo>
                  <a:lnTo>
                    <a:pt x="5065" y="6480"/>
                  </a:lnTo>
                  <a:lnTo>
                    <a:pt x="5065" y="5687"/>
                  </a:lnTo>
                  <a:close/>
                  <a:moveTo>
                    <a:pt x="3337" y="8209"/>
                  </a:moveTo>
                  <a:lnTo>
                    <a:pt x="3337" y="8962"/>
                  </a:lnTo>
                  <a:lnTo>
                    <a:pt x="2583" y="8209"/>
                  </a:lnTo>
                  <a:close/>
                  <a:moveTo>
                    <a:pt x="1819" y="8239"/>
                  </a:moveTo>
                  <a:lnTo>
                    <a:pt x="1809" y="8249"/>
                  </a:lnTo>
                  <a:lnTo>
                    <a:pt x="3296" y="9726"/>
                  </a:lnTo>
                  <a:cubicBezTo>
                    <a:pt x="3246" y="9917"/>
                    <a:pt x="3166" y="10097"/>
                    <a:pt x="3065" y="10258"/>
                  </a:cubicBezTo>
                  <a:lnTo>
                    <a:pt x="1287" y="8470"/>
                  </a:lnTo>
                  <a:cubicBezTo>
                    <a:pt x="1448" y="8369"/>
                    <a:pt x="1629" y="8289"/>
                    <a:pt x="1819" y="8239"/>
                  </a:cubicBezTo>
                  <a:close/>
                  <a:moveTo>
                    <a:pt x="875" y="8882"/>
                  </a:moveTo>
                  <a:lnTo>
                    <a:pt x="2673" y="10660"/>
                  </a:lnTo>
                  <a:cubicBezTo>
                    <a:pt x="2513" y="10781"/>
                    <a:pt x="2332" y="10861"/>
                    <a:pt x="2151" y="10911"/>
                  </a:cubicBezTo>
                  <a:lnTo>
                    <a:pt x="2141" y="10911"/>
                  </a:lnTo>
                  <a:lnTo>
                    <a:pt x="624" y="9394"/>
                  </a:lnTo>
                  <a:cubicBezTo>
                    <a:pt x="674" y="9213"/>
                    <a:pt x="754" y="9032"/>
                    <a:pt x="875" y="8882"/>
                  </a:cubicBezTo>
                  <a:close/>
                  <a:moveTo>
                    <a:pt x="574" y="10158"/>
                  </a:moveTo>
                  <a:lnTo>
                    <a:pt x="1387" y="10972"/>
                  </a:lnTo>
                  <a:lnTo>
                    <a:pt x="574" y="10972"/>
                  </a:lnTo>
                  <a:lnTo>
                    <a:pt x="574" y="10158"/>
                  </a:lnTo>
                  <a:close/>
                  <a:moveTo>
                    <a:pt x="7828" y="2562"/>
                  </a:moveTo>
                  <a:lnTo>
                    <a:pt x="7828" y="3135"/>
                  </a:lnTo>
                  <a:lnTo>
                    <a:pt x="6491" y="3135"/>
                  </a:lnTo>
                  <a:cubicBezTo>
                    <a:pt x="5969" y="3135"/>
                    <a:pt x="5456" y="3336"/>
                    <a:pt x="5085" y="3707"/>
                  </a:cubicBezTo>
                  <a:lnTo>
                    <a:pt x="5075" y="3707"/>
                  </a:lnTo>
                  <a:cubicBezTo>
                    <a:pt x="4703" y="4089"/>
                    <a:pt x="4482" y="4602"/>
                    <a:pt x="4492" y="5134"/>
                  </a:cubicBezTo>
                  <a:lnTo>
                    <a:pt x="4492" y="9354"/>
                  </a:lnTo>
                  <a:cubicBezTo>
                    <a:pt x="4492" y="10881"/>
                    <a:pt x="3246" y="12117"/>
                    <a:pt x="1729" y="12117"/>
                  </a:cubicBezTo>
                  <a:lnTo>
                    <a:pt x="574" y="12117"/>
                  </a:lnTo>
                  <a:lnTo>
                    <a:pt x="574" y="11544"/>
                  </a:lnTo>
                  <a:lnTo>
                    <a:pt x="1729" y="11544"/>
                  </a:lnTo>
                  <a:cubicBezTo>
                    <a:pt x="2935" y="11544"/>
                    <a:pt x="3909" y="10570"/>
                    <a:pt x="3909" y="9364"/>
                  </a:cubicBezTo>
                  <a:lnTo>
                    <a:pt x="3909" y="5144"/>
                  </a:lnTo>
                  <a:cubicBezTo>
                    <a:pt x="3909" y="3717"/>
                    <a:pt x="5065" y="2562"/>
                    <a:pt x="6491" y="2562"/>
                  </a:cubicBezTo>
                  <a:close/>
                  <a:moveTo>
                    <a:pt x="8118" y="0"/>
                  </a:moveTo>
                  <a:cubicBezTo>
                    <a:pt x="7981" y="0"/>
                    <a:pt x="7843" y="90"/>
                    <a:pt x="7828" y="271"/>
                  </a:cubicBezTo>
                  <a:lnTo>
                    <a:pt x="7828" y="1989"/>
                  </a:lnTo>
                  <a:lnTo>
                    <a:pt x="6501" y="1989"/>
                  </a:lnTo>
                  <a:cubicBezTo>
                    <a:pt x="4753" y="1989"/>
                    <a:pt x="3347" y="3396"/>
                    <a:pt x="3337" y="5144"/>
                  </a:cubicBezTo>
                  <a:lnTo>
                    <a:pt x="3337" y="6470"/>
                  </a:lnTo>
                  <a:lnTo>
                    <a:pt x="2191" y="6470"/>
                  </a:lnTo>
                  <a:cubicBezTo>
                    <a:pt x="1729" y="6470"/>
                    <a:pt x="1287" y="6571"/>
                    <a:pt x="865" y="6752"/>
                  </a:cubicBezTo>
                  <a:cubicBezTo>
                    <a:pt x="534" y="6865"/>
                    <a:pt x="678" y="7309"/>
                    <a:pt x="958" y="7309"/>
                  </a:cubicBezTo>
                  <a:cubicBezTo>
                    <a:pt x="1001" y="7309"/>
                    <a:pt x="1047" y="7298"/>
                    <a:pt x="1096" y="7274"/>
                  </a:cubicBezTo>
                  <a:cubicBezTo>
                    <a:pt x="1438" y="7123"/>
                    <a:pt x="1809" y="7053"/>
                    <a:pt x="2191" y="7053"/>
                  </a:cubicBezTo>
                  <a:lnTo>
                    <a:pt x="3337" y="7053"/>
                  </a:lnTo>
                  <a:lnTo>
                    <a:pt x="3337" y="7626"/>
                  </a:lnTo>
                  <a:lnTo>
                    <a:pt x="2191" y="7626"/>
                  </a:lnTo>
                  <a:cubicBezTo>
                    <a:pt x="975" y="7626"/>
                    <a:pt x="1" y="8600"/>
                    <a:pt x="1" y="9816"/>
                  </a:cubicBezTo>
                  <a:lnTo>
                    <a:pt x="1" y="14398"/>
                  </a:lnTo>
                  <a:cubicBezTo>
                    <a:pt x="11" y="14578"/>
                    <a:pt x="149" y="14669"/>
                    <a:pt x="287" y="14669"/>
                  </a:cubicBezTo>
                  <a:cubicBezTo>
                    <a:pt x="425" y="14669"/>
                    <a:pt x="564" y="14578"/>
                    <a:pt x="574" y="14398"/>
                  </a:cubicBezTo>
                  <a:lnTo>
                    <a:pt x="574" y="12690"/>
                  </a:lnTo>
                  <a:lnTo>
                    <a:pt x="1729" y="12690"/>
                  </a:lnTo>
                  <a:cubicBezTo>
                    <a:pt x="3568" y="12690"/>
                    <a:pt x="5065" y="11193"/>
                    <a:pt x="5065" y="9354"/>
                  </a:cubicBezTo>
                  <a:lnTo>
                    <a:pt x="5065" y="8198"/>
                  </a:lnTo>
                  <a:lnTo>
                    <a:pt x="6220" y="8198"/>
                  </a:lnTo>
                  <a:cubicBezTo>
                    <a:pt x="8059" y="8198"/>
                    <a:pt x="9546" y="6701"/>
                    <a:pt x="9556" y="4863"/>
                  </a:cubicBezTo>
                  <a:lnTo>
                    <a:pt x="9556" y="3707"/>
                  </a:lnTo>
                  <a:lnTo>
                    <a:pt x="11264" y="3707"/>
                  </a:lnTo>
                  <a:cubicBezTo>
                    <a:pt x="11273" y="3708"/>
                    <a:pt x="11283" y="3708"/>
                    <a:pt x="11292" y="3708"/>
                  </a:cubicBezTo>
                  <a:cubicBezTo>
                    <a:pt x="11666" y="3708"/>
                    <a:pt x="11666" y="3134"/>
                    <a:pt x="11292" y="3134"/>
                  </a:cubicBezTo>
                  <a:cubicBezTo>
                    <a:pt x="11283" y="3134"/>
                    <a:pt x="11273" y="3134"/>
                    <a:pt x="11264" y="3135"/>
                  </a:cubicBezTo>
                  <a:lnTo>
                    <a:pt x="9556" y="3135"/>
                  </a:lnTo>
                  <a:lnTo>
                    <a:pt x="9556" y="2562"/>
                  </a:lnTo>
                  <a:lnTo>
                    <a:pt x="11264" y="2562"/>
                  </a:lnTo>
                  <a:cubicBezTo>
                    <a:pt x="11270" y="2562"/>
                    <a:pt x="11277" y="2563"/>
                    <a:pt x="11283" y="2563"/>
                  </a:cubicBezTo>
                  <a:cubicBezTo>
                    <a:pt x="11666" y="2563"/>
                    <a:pt x="11669" y="1988"/>
                    <a:pt x="11292" y="1988"/>
                  </a:cubicBezTo>
                  <a:cubicBezTo>
                    <a:pt x="11283" y="1988"/>
                    <a:pt x="11273" y="1989"/>
                    <a:pt x="11264" y="1989"/>
                  </a:cubicBezTo>
                  <a:lnTo>
                    <a:pt x="9556" y="1989"/>
                  </a:lnTo>
                  <a:lnTo>
                    <a:pt x="9556" y="1628"/>
                  </a:lnTo>
                  <a:cubicBezTo>
                    <a:pt x="9541" y="1447"/>
                    <a:pt x="9402" y="1356"/>
                    <a:pt x="9266" y="1356"/>
                  </a:cubicBezTo>
                  <a:cubicBezTo>
                    <a:pt x="9129" y="1356"/>
                    <a:pt x="8993" y="1447"/>
                    <a:pt x="8983" y="1628"/>
                  </a:cubicBezTo>
                  <a:lnTo>
                    <a:pt x="8983" y="4863"/>
                  </a:lnTo>
                  <a:cubicBezTo>
                    <a:pt x="8983" y="6390"/>
                    <a:pt x="7747" y="7626"/>
                    <a:pt x="6220" y="7626"/>
                  </a:cubicBezTo>
                  <a:lnTo>
                    <a:pt x="5065" y="7626"/>
                  </a:lnTo>
                  <a:lnTo>
                    <a:pt x="5065" y="7053"/>
                  </a:lnTo>
                  <a:lnTo>
                    <a:pt x="6220" y="7053"/>
                  </a:lnTo>
                  <a:cubicBezTo>
                    <a:pt x="7426" y="7053"/>
                    <a:pt x="8400" y="6069"/>
                    <a:pt x="8400" y="4863"/>
                  </a:cubicBezTo>
                  <a:lnTo>
                    <a:pt x="8400" y="271"/>
                  </a:lnTo>
                  <a:cubicBezTo>
                    <a:pt x="8390" y="90"/>
                    <a:pt x="8255" y="0"/>
                    <a:pt x="811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675308" y="3046228"/>
              <a:ext cx="19930" cy="14781"/>
            </a:xfrm>
            <a:custGeom>
              <a:rect b="b" l="l" r="r" t="t"/>
              <a:pathLst>
                <a:path extrusionOk="0" h="574" w="774">
                  <a:moveTo>
                    <a:pt x="382" y="1"/>
                  </a:moveTo>
                  <a:cubicBezTo>
                    <a:pt x="121" y="11"/>
                    <a:pt x="0" y="322"/>
                    <a:pt x="181" y="493"/>
                  </a:cubicBezTo>
                  <a:cubicBezTo>
                    <a:pt x="241" y="553"/>
                    <a:pt x="312" y="573"/>
                    <a:pt x="382" y="573"/>
                  </a:cubicBezTo>
                  <a:cubicBezTo>
                    <a:pt x="462" y="573"/>
                    <a:pt x="543" y="543"/>
                    <a:pt x="593" y="493"/>
                  </a:cubicBezTo>
                  <a:cubicBezTo>
                    <a:pt x="774" y="302"/>
                    <a:pt x="633" y="1"/>
                    <a:pt x="38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602333" y="3067626"/>
              <a:ext cx="76606" cy="165933"/>
            </a:xfrm>
            <a:custGeom>
              <a:rect b="b" l="l" r="r" t="t"/>
              <a:pathLst>
                <a:path extrusionOk="0" h="6444" w="2975">
                  <a:moveTo>
                    <a:pt x="2651" y="0"/>
                  </a:moveTo>
                  <a:cubicBezTo>
                    <a:pt x="2545" y="0"/>
                    <a:pt x="2444" y="61"/>
                    <a:pt x="2392" y="164"/>
                  </a:cubicBezTo>
                  <a:cubicBezTo>
                    <a:pt x="2181" y="606"/>
                    <a:pt x="2071" y="1089"/>
                    <a:pt x="2071" y="1581"/>
                  </a:cubicBezTo>
                  <a:lnTo>
                    <a:pt x="2071" y="2736"/>
                  </a:lnTo>
                  <a:lnTo>
                    <a:pt x="363" y="2736"/>
                  </a:lnTo>
                  <a:cubicBezTo>
                    <a:pt x="1" y="2767"/>
                    <a:pt x="1" y="3289"/>
                    <a:pt x="363" y="3309"/>
                  </a:cubicBezTo>
                  <a:lnTo>
                    <a:pt x="2071" y="3309"/>
                  </a:lnTo>
                  <a:lnTo>
                    <a:pt x="2071" y="3892"/>
                  </a:lnTo>
                  <a:lnTo>
                    <a:pt x="363" y="3892"/>
                  </a:lnTo>
                  <a:cubicBezTo>
                    <a:pt x="1" y="3912"/>
                    <a:pt x="1" y="4434"/>
                    <a:pt x="363" y="4465"/>
                  </a:cubicBezTo>
                  <a:lnTo>
                    <a:pt x="2071" y="4465"/>
                  </a:lnTo>
                  <a:lnTo>
                    <a:pt x="2071" y="6173"/>
                  </a:lnTo>
                  <a:cubicBezTo>
                    <a:pt x="2081" y="6353"/>
                    <a:pt x="2219" y="6444"/>
                    <a:pt x="2357" y="6444"/>
                  </a:cubicBezTo>
                  <a:cubicBezTo>
                    <a:pt x="2495" y="6444"/>
                    <a:pt x="2633" y="6353"/>
                    <a:pt x="2643" y="6173"/>
                  </a:cubicBezTo>
                  <a:lnTo>
                    <a:pt x="2643" y="1591"/>
                  </a:lnTo>
                  <a:cubicBezTo>
                    <a:pt x="2643" y="1179"/>
                    <a:pt x="2734" y="777"/>
                    <a:pt x="2904" y="406"/>
                  </a:cubicBezTo>
                  <a:cubicBezTo>
                    <a:pt x="2975" y="265"/>
                    <a:pt x="2914" y="94"/>
                    <a:pt x="2764" y="24"/>
                  </a:cubicBezTo>
                  <a:cubicBezTo>
                    <a:pt x="2727" y="8"/>
                    <a:pt x="2689" y="0"/>
                    <a:pt x="265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913573" y="2855472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87" y="0"/>
                  </a:moveTo>
                  <a:cubicBezTo>
                    <a:pt x="154" y="0"/>
                    <a:pt x="1" y="296"/>
                    <a:pt x="191" y="486"/>
                  </a:cubicBezTo>
                  <a:cubicBezTo>
                    <a:pt x="242" y="547"/>
                    <a:pt x="322" y="577"/>
                    <a:pt x="392" y="577"/>
                  </a:cubicBezTo>
                  <a:cubicBezTo>
                    <a:pt x="714" y="577"/>
                    <a:pt x="794" y="145"/>
                    <a:pt x="503" y="24"/>
                  </a:cubicBezTo>
                  <a:cubicBezTo>
                    <a:pt x="463" y="8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0"/>
          <p:cNvGrpSpPr/>
          <p:nvPr/>
        </p:nvGrpSpPr>
        <p:grpSpPr>
          <a:xfrm>
            <a:off x="5081386" y="1465242"/>
            <a:ext cx="430551" cy="336375"/>
            <a:chOff x="6195998" y="1983102"/>
            <a:chExt cx="368308" cy="338746"/>
          </a:xfrm>
        </p:grpSpPr>
        <p:sp>
          <p:nvSpPr>
            <p:cNvPr id="366" name="Google Shape;366;p30"/>
            <p:cNvSpPr/>
            <p:nvPr/>
          </p:nvSpPr>
          <p:spPr>
            <a:xfrm>
              <a:off x="6267289" y="2161012"/>
              <a:ext cx="67533" cy="67150"/>
            </a:xfrm>
            <a:custGeom>
              <a:rect b="b" l="l" r="r" t="t"/>
              <a:pathLst>
                <a:path extrusionOk="0" h="2108" w="212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35052" y="2128393"/>
              <a:ext cx="132007" cy="131625"/>
            </a:xfrm>
            <a:custGeom>
              <a:rect b="b" l="l" r="r" t="t"/>
              <a:pathLst>
                <a:path extrusionOk="0" h="4132" w="4144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195998" y="1983102"/>
              <a:ext cx="368308" cy="338746"/>
            </a:xfrm>
            <a:custGeom>
              <a:rect b="b" l="l" r="r" t="t"/>
              <a:pathLst>
                <a:path extrusionOk="0" h="10634" w="11562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0"/>
          <p:cNvGrpSpPr/>
          <p:nvPr/>
        </p:nvGrpSpPr>
        <p:grpSpPr>
          <a:xfrm>
            <a:off x="6005471" y="1439175"/>
            <a:ext cx="458266" cy="388518"/>
            <a:chOff x="3527780" y="2885263"/>
            <a:chExt cx="347435" cy="345534"/>
          </a:xfrm>
        </p:grpSpPr>
        <p:sp>
          <p:nvSpPr>
            <p:cNvPr id="370" name="Google Shape;370;p30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0"/>
          <p:cNvSpPr txBox="1"/>
          <p:nvPr>
            <p:ph type="ctrTitle"/>
          </p:nvPr>
        </p:nvSpPr>
        <p:spPr>
          <a:xfrm>
            <a:off x="-83350" y="735743"/>
            <a:ext cx="3038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industrial revolution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2377825" y="3345048"/>
            <a:ext cx="42861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"for the first time we saw the effective application of AI in </a:t>
            </a:r>
            <a:r>
              <a:rPr lang="en" sz="21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biomedicine</a:t>
            </a:r>
            <a:r>
              <a:rPr lang="en" sz="21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"</a:t>
            </a:r>
            <a:endParaRPr sz="21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1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2983950" y="2337976"/>
            <a:ext cx="3186300" cy="7629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/>
        </p:nvSpPr>
        <p:spPr>
          <a:xfrm>
            <a:off x="2767350" y="2172023"/>
            <a:ext cx="36093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Roadmap: Future Opportunities</a:t>
            </a:r>
            <a:endParaRPr sz="3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/>
        </p:nvSpPr>
        <p:spPr>
          <a:xfrm>
            <a:off x="1714725" y="433881"/>
            <a:ext cx="5830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6000">
              <a:solidFill>
                <a:srgbClr val="D9EAD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1561400" y="2204500"/>
            <a:ext cx="6372900" cy="20145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 txBox="1"/>
          <p:nvPr/>
        </p:nvSpPr>
        <p:spPr>
          <a:xfrm>
            <a:off x="1461750" y="2270800"/>
            <a:ext cx="65199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 to recap our platform offer autonomous agent based on LLM , you might ask but …why now?</a:t>
            </a:r>
            <a:endParaRPr sz="24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is becoming multimodular meaning not only can  learn but remember, think and  adapt new skills automatically , So Join us to on our journey to collaborate with AI to make the world better , healthier for everyone !</a:t>
            </a:r>
            <a:endParaRPr sz="24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/>
        </p:nvSpPr>
        <p:spPr>
          <a:xfrm>
            <a:off x="1821750" y="2425288"/>
            <a:ext cx="5830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find us @ https://sian.sa/ar/startups/690/prestige-devop</a:t>
            </a:r>
            <a:endParaRPr sz="2300">
              <a:solidFill>
                <a:srgbClr val="D9EAD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1736125" y="1300756"/>
            <a:ext cx="5830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6000">
              <a:solidFill>
                <a:srgbClr val="D9EAD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 rot="-5400000">
            <a:off x="-1184150" y="2502700"/>
            <a:ext cx="3426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in </a:t>
            </a:r>
            <a:r>
              <a:rPr lang="en"/>
              <a:t>pharmaceutical</a:t>
            </a:r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1253610" y="1114371"/>
            <a:ext cx="50985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55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Drug R&amp;D is slow due to wetlab(</a:t>
            </a:r>
            <a:r>
              <a:rPr lang="en" sz="35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physical lab</a:t>
            </a:r>
            <a:r>
              <a:rPr lang="en" sz="3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1324850" y="1804826"/>
            <a:ext cx="49560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45">
                <a:solidFill>
                  <a:srgbClr val="D0E0E3"/>
                </a:solidFill>
                <a:latin typeface="Calibri"/>
                <a:ea typeface="Calibri"/>
                <a:cs typeface="Calibri"/>
                <a:sym typeface="Calibri"/>
              </a:rPr>
              <a:t>Pharmaceutical Companies spend a lot of </a:t>
            </a:r>
            <a:r>
              <a:rPr b="1" lang="en" sz="2545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time and money</a:t>
            </a:r>
            <a:r>
              <a:rPr b="1" lang="en" sz="2545">
                <a:solidFill>
                  <a:srgbClr val="D0E0E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545">
                <a:solidFill>
                  <a:srgbClr val="D0E0E3"/>
                </a:solidFill>
                <a:latin typeface="Calibri"/>
                <a:ea typeface="Calibri"/>
                <a:cs typeface="Calibri"/>
                <a:sym typeface="Calibri"/>
              </a:rPr>
              <a:t>to develop drug candidate that goes under </a:t>
            </a:r>
            <a:r>
              <a:rPr b="1" lang="en" sz="2545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long process</a:t>
            </a:r>
            <a:r>
              <a:rPr lang="en" sz="2545">
                <a:solidFill>
                  <a:srgbClr val="D0E0E3"/>
                </a:solidFill>
                <a:latin typeface="Calibri"/>
                <a:ea typeface="Calibri"/>
                <a:cs typeface="Calibri"/>
                <a:sym typeface="Calibri"/>
              </a:rPr>
              <a:t>  through  traditional physical labs   then  often failed for FDA approval </a:t>
            </a:r>
            <a:endParaRPr sz="2545">
              <a:solidFill>
                <a:srgbClr val="D0E0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324847" y="3120491"/>
            <a:ext cx="4956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 study show that overall R&amp;D spending is expected to grow by 3% each year, reaching roughly $13.9 USD billion by 2024</a:t>
            </a: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1688933" y="3910221"/>
            <a:ext cx="51573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are new medicines developed?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054" y="1892961"/>
            <a:ext cx="149047" cy="28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462" y="3184061"/>
            <a:ext cx="25823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7">
            <a:alphaModFix/>
          </a:blip>
          <a:srcRect b="0" l="0" r="-26630" t="-26630"/>
          <a:stretch/>
        </p:blipFill>
        <p:spPr>
          <a:xfrm>
            <a:off x="5466301" y="2396075"/>
            <a:ext cx="179974" cy="19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6529625" y="953850"/>
            <a:ext cx="2323800" cy="25107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9866" y="1011812"/>
            <a:ext cx="2210714" cy="23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688914" y="668923"/>
            <a:ext cx="4154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The Problem in the Market</a:t>
            </a:r>
            <a:endParaRPr sz="2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8"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1930650" y="653025"/>
            <a:ext cx="4422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71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71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Drylab automation </a:t>
            </a:r>
            <a:endParaRPr sz="271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1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(digital lab)</a:t>
            </a:r>
            <a:endParaRPr sz="271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646775" y="2949225"/>
            <a:ext cx="33303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b="1" lang="en" sz="23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" sz="23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Automated Virtual Screening</a:t>
            </a:r>
            <a:endParaRPr b="1" sz="2300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765250" y="3844512"/>
            <a:ext cx="52530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46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"Graduates are aware of the basic theory but are not aware of recent advances in technology"</a:t>
            </a:r>
            <a:r>
              <a:rPr b="1" lang="en" sz="246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2460" u="sng">
                <a:solidFill>
                  <a:srgbClr val="0563C1"/>
                </a:solidFill>
                <a:latin typeface="Comic Sans MS"/>
                <a:ea typeface="Comic Sans MS"/>
                <a:cs typeface="Comic Sans MS"/>
                <a:sym typeface="Comic Sans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b="1" sz="246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6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9761" y="1300006"/>
            <a:ext cx="182214" cy="268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Robot Emoji Icon in PNG and AI | Emoji Island" id="123" name="Google Shape;12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0799" y="1889099"/>
            <a:ext cx="279882" cy="2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2525" y="1927036"/>
            <a:ext cx="246141" cy="22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91100" y="1302287"/>
            <a:ext cx="1983301" cy="2117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6846525" y="3487550"/>
            <a:ext cx="2037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Big Data</a:t>
            </a:r>
            <a:r>
              <a:rPr lang="en" sz="13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analysis</a:t>
            </a:r>
            <a:endParaRPr b="0" i="0" sz="4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64313" y="1241050"/>
            <a:ext cx="2036875" cy="21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2067738" y="1678400"/>
            <a:ext cx="4285800" cy="15930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002075" y="1802250"/>
            <a:ext cx="4215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DF3E5"/>
                </a:solidFill>
                <a:latin typeface="Calibri"/>
                <a:ea typeface="Calibri"/>
                <a:cs typeface="Calibri"/>
                <a:sym typeface="Calibri"/>
              </a:rPr>
              <a:t>Drylab tasks are automatable meaning that it reduce the time needed for a drug to get into the market </a:t>
            </a:r>
            <a:r>
              <a:rPr b="1" lang="en" sz="3600">
                <a:solidFill>
                  <a:srgbClr val="FDF3E5"/>
                </a:solidFill>
                <a:latin typeface="Calibri"/>
                <a:ea typeface="Calibri"/>
                <a:cs typeface="Calibri"/>
                <a:sym typeface="Calibri"/>
              </a:rPr>
              <a:t>faster and cheaper</a:t>
            </a:r>
            <a:r>
              <a:rPr lang="en" sz="3600">
                <a:solidFill>
                  <a:srgbClr val="FDF3E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rgbClr val="FDF3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6575700" y="865750"/>
            <a:ext cx="2198700" cy="2364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6683400" y="837100"/>
            <a:ext cx="2198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10">
                <a:solidFill>
                  <a:srgbClr val="BCE0D7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is the new oil</a:t>
            </a:r>
            <a:endParaRPr b="1" sz="1710">
              <a:solidFill>
                <a:srgbClr val="BCE0D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7723" y="355963"/>
            <a:ext cx="2407575" cy="133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475" y="355987"/>
            <a:ext cx="2087700" cy="133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2550" y="402629"/>
            <a:ext cx="2087701" cy="133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770" y="2540143"/>
            <a:ext cx="245033" cy="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770" y="3018481"/>
            <a:ext cx="245038" cy="23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770" y="4091113"/>
            <a:ext cx="245037" cy="23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0704" y="3496833"/>
            <a:ext cx="281107" cy="271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36467" y="1784839"/>
            <a:ext cx="2087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13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proteins are Lego </a:t>
            </a:r>
            <a:endParaRPr b="0" i="0" sz="135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432561" y="1784842"/>
            <a:ext cx="2087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" sz="13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Docking </a:t>
            </a:r>
            <a:endParaRPr b="0" i="0" sz="135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583638" y="2400150"/>
            <a:ext cx="7620300" cy="24933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618745" y="2540144"/>
            <a:ext cx="79065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find drug for any illness a scientist first look at the </a:t>
            </a:r>
            <a:r>
              <a:rPr i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protein targets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that cause the lines.. 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imagine proteins as Lego pieces  </a:t>
            </a:r>
            <a:b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through a process called virtual screening,aka Target Fishing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monitor and list all drug candidate (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another Legos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b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 have  high probability to 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bind 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into that protein  target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we find  the right Shape- that can  fit into the protein brick we theoretically found a new potential drug candidate   aka  ligand that could translate into medicine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320040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34950" y="3049325"/>
            <a:ext cx="264424" cy="2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00" y="432775"/>
            <a:ext cx="2415974" cy="17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5400" y="475050"/>
            <a:ext cx="2540050" cy="16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1865" y="2288499"/>
            <a:ext cx="247126" cy="22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4855" y="355268"/>
            <a:ext cx="510341" cy="45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7305" y="2273808"/>
            <a:ext cx="208961" cy="18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053" y="2726578"/>
            <a:ext cx="7151891" cy="215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5681825" y="874500"/>
            <a:ext cx="2961900" cy="11715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5751075" y="933450"/>
            <a:ext cx="30111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docking &amp; virtual screening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(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aka target fishing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)</a:t>
            </a:r>
            <a:endParaRPr sz="18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are  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automatable</a:t>
            </a:r>
            <a:r>
              <a:rPr lang="en" sz="18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</a:t>
            </a:r>
            <a:endParaRPr sz="54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864613" y="2305903"/>
            <a:ext cx="3408000" cy="2414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platform make it easier to automate drylab tasks 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e.g find molecules  that cure diseases faster and cheaper and scale it to cloud computing eliminate the needs of traditional wetlab techniques and utilizing emergent technologies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64613" y="1532875"/>
            <a:ext cx="3408000" cy="773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Your Product or </a:t>
            </a:r>
            <a:b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 is Different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871376" y="2305903"/>
            <a:ext cx="3408000" cy="2414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modern 4IR solution utilize 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 &amp; HPC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AI making it </a:t>
            </a:r>
            <a:r>
              <a:rPr b="1" lang="en" sz="1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easier  and faster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find molecule and develop drugs that require </a:t>
            </a:r>
            <a:r>
              <a:rPr b="1" lang="en" sz="1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 time and money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thus rapid development that abstract many operation in traditional labs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4871376" y="1532875"/>
            <a:ext cx="3408000" cy="7731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Benefits</a:t>
            </a:r>
            <a:endParaRPr sz="3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288" y="352350"/>
            <a:ext cx="1482174" cy="1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875" y="352350"/>
            <a:ext cx="1430550" cy="1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915067" y="1734205"/>
            <a:ext cx="37362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Target Market</a:t>
            </a:r>
            <a:endParaRPr sz="6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968200" y="940943"/>
            <a:ext cx="3736200" cy="3603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5343715" y="1665284"/>
            <a:ext cx="2985000" cy="28791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5822715" y="2589241"/>
            <a:ext cx="2027400" cy="1955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5594506" y="983207"/>
            <a:ext cx="2483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$29 USD Billion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5594506" y="1857098"/>
            <a:ext cx="2483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$922.58M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5594506" y="3261564"/>
            <a:ext cx="2483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&lt;$119.24m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322475" y="359050"/>
            <a:ext cx="2549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 Size</a:t>
            </a:r>
            <a:br>
              <a:rPr b="1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&lt;$39.8 USD </a:t>
            </a:r>
            <a:r>
              <a:rPr b="1" i="0" lang="en" sz="21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Billion </a:t>
            </a:r>
            <a:endParaRPr b="1" i="0" sz="46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915075" y="2802800"/>
            <a:ext cx="3364200" cy="19554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915067" y="2871149"/>
            <a:ext cx="3090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TAM </a:t>
            </a: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69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$29 USD Billion (average)</a:t>
            </a:r>
            <a:endParaRPr sz="269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9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of 2023 (</a:t>
            </a:r>
            <a:r>
              <a:rPr lang="en" sz="2694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" sz="269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69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 expected to be around $922.58 USD  million (</a:t>
            </a:r>
            <a:r>
              <a:rPr lang="en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 expected to be around  $119 M USD(</a:t>
            </a:r>
            <a:r>
              <a:rPr lang="en" sz="24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814875" y="1093675"/>
            <a:ext cx="3564600" cy="10686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814875" y="1190864"/>
            <a:ext cx="3564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study show that overall R&amp;D spending is expected to grow by 3% each year, reaching roughly $14.203 USD billion by 2024 (</a:t>
            </a:r>
            <a:r>
              <a:rPr b="1" i="0" lang="en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7"/>
          <p:cNvGraphicFramePr/>
          <p:nvPr/>
        </p:nvGraphicFramePr>
        <p:xfrm>
          <a:off x="1164488" y="117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{02C448E3-75F1-469C-AC2E-23DFCED6B68E}</a:tableStyleId>
              </a:tblPr>
              <a:tblGrid>
                <a:gridCol w="2134875"/>
                <a:gridCol w="2134875"/>
                <a:gridCol w="2134875"/>
              </a:tblGrid>
              <a:tr h="50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Enterprise 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Plus membership </a:t>
                      </a:r>
                      <a:br>
                        <a:rPr lang="en" sz="1600" u="none" cap="none" strike="noStrike"/>
                      </a:b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Entry level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68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Custom (contact us)</a:t>
                      </a:r>
                      <a:br>
                        <a:rPr lang="en" sz="1600" u="none" cap="none" strike="noStrike"/>
                      </a:br>
                      <a:r>
                        <a:rPr lang="en" sz="1600" u="none" cap="none" strike="noStrike"/>
                        <a:t>-acquisition negotiation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  <a:t>($49) monthly or </a:t>
                      </a:r>
                      <a:b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  <a:t>($499) Yearly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  <a:t>($30) monthly or </a:t>
                      </a:r>
                      <a:b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lang="en" sz="1600" u="none" cap="none" strike="noStrike">
                          <a:solidFill>
                            <a:srgbClr val="000000"/>
                          </a:solidFill>
                        </a:rPr>
                        <a:t>($349) Yearly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179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orchestration serverless Cloud Infrastructure</a:t>
                      </a:r>
                      <a:br>
                        <a:rPr lang="en" sz="1600" u="none" cap="none" strike="noStrike"/>
                      </a:br>
                      <a:br>
                        <a:rPr lang="en" sz="1600" u="none" cap="none" strike="noStrike"/>
                      </a:br>
                      <a:r>
                        <a:rPr lang="en" sz="1600" u="none" cap="none" strike="noStrike"/>
                        <a:t>(multi-cloud or hybrid with an on-premise deployments )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u="none" cap="none" strike="noStrike"/>
                        <a:t>Full Customer support 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+"/>
                      </a:pPr>
                      <a:r>
                        <a:rPr lang="en" sz="1600" u="none" cap="none" strike="noStrike"/>
                        <a:t>Free Points </a:t>
                      </a:r>
                      <a:endParaRPr sz="1600" u="none" cap="none" strike="noStrike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+"/>
                      </a:pPr>
                      <a:r>
                        <a:rPr lang="en" sz="1600" u="none" cap="none" strike="noStrike"/>
                        <a:t>multi users workspace (collaboration)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800" u="none" cap="none" strike="noStrike"/>
                        <a:t>documentation and  interactive tutorial  courses </a:t>
                      </a:r>
                      <a:br>
                        <a:rPr lang="en" sz="1800" u="none" cap="none" strike="noStrike"/>
                      </a:b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27"/>
          <p:cNvSpPr txBox="1"/>
          <p:nvPr/>
        </p:nvSpPr>
        <p:spPr>
          <a:xfrm>
            <a:off x="1672550" y="716275"/>
            <a:ext cx="4928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0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PaaS model with subscription tier based model, </a:t>
            </a:r>
            <a:br>
              <a:rPr lang="en" sz="10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0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0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Points(tokens) &amp; Quota (usage )metrics to be flexible &amp; deterministic   </a:t>
            </a:r>
            <a:br>
              <a:rPr lang="en" sz="10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93">
                <a:solidFill>
                  <a:srgbClr val="FFFFFF"/>
                </a:solidFill>
              </a:rPr>
              <a:t>ACV,</a:t>
            </a:r>
            <a:r>
              <a:rPr lang="en" sz="193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93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ARR is a metric</a:t>
            </a:r>
            <a:r>
              <a:rPr lang="en" sz="193">
                <a:solidFill>
                  <a:srgbClr val="FFFFFF"/>
                </a:solidFill>
              </a:rPr>
              <a:t> </a:t>
            </a:r>
            <a:endParaRPr sz="10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2071763" y="38325"/>
            <a:ext cx="4495200" cy="5760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2213850" y="0"/>
            <a:ext cx="4305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88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882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PaaS+ membership model</a:t>
            </a:r>
            <a:endParaRPr b="1" sz="2882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-414425" y="-1620984"/>
            <a:ext cx="91440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Projections and Breakeven</a:t>
            </a:r>
            <a:endParaRPr sz="4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936483" y="109201"/>
            <a:ext cx="3846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3 YEAR PROJECTIONS</a:t>
            </a: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297093" y="712428"/>
            <a:ext cx="3846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BREAKEVEN</a:t>
            </a:r>
            <a:endParaRPr b="0" i="0" sz="14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3290150" y="1835082"/>
            <a:ext cx="9553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28"/>
          <p:cNvGraphicFramePr/>
          <p:nvPr/>
        </p:nvGraphicFramePr>
        <p:xfrm>
          <a:off x="551628" y="558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{76D6569A-350B-4277-A15A-2C73D0D00829}</a:tableStyleId>
              </a:tblPr>
              <a:tblGrid>
                <a:gridCol w="1218700"/>
                <a:gridCol w="1218700"/>
                <a:gridCol w="1218700"/>
                <a:gridCol w="1218700"/>
              </a:tblGrid>
              <a:tr h="28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YEAR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YEAR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YEAR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2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Gross Projected Revenue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975,000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5,000,000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11,000,000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Start-Up Costs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350,000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Ongoing Costs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190,000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160,000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79,000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Net Revenue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(320,000)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4,450,000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9,500,000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03" name="Google Shape;203;p28"/>
          <p:cNvGraphicFramePr/>
          <p:nvPr/>
        </p:nvGraphicFramePr>
        <p:xfrm>
          <a:off x="1988678" y="29425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{76D6569A-350B-4277-A15A-2C73D0D00829}</a:tableStyleId>
              </a:tblPr>
              <a:tblGrid>
                <a:gridCol w="1685225"/>
                <a:gridCol w="1685225"/>
                <a:gridCol w="1685225"/>
                <a:gridCol w="1685225"/>
              </a:tblGrid>
              <a:tr h="3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Feature set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Discovery Studio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(Direct)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Our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FANG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(Cloud providers)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automation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Limited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flexibility (adjustable pricing)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N/A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HPC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YES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4" name="Google Shape;204;p28"/>
          <p:cNvSpPr txBox="1"/>
          <p:nvPr/>
        </p:nvSpPr>
        <p:spPr>
          <a:xfrm>
            <a:off x="-211650" y="3296925"/>
            <a:ext cx="2446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" sz="2400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Competitors</a:t>
            </a:r>
            <a:endParaRPr b="0" i="0" sz="2400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850" y="3513125"/>
            <a:ext cx="348800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850" y="3966050"/>
            <a:ext cx="348800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850" y="4418975"/>
            <a:ext cx="348800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1200" y="4418975"/>
            <a:ext cx="348800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7025" y="4466281"/>
            <a:ext cx="253174" cy="25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0200" y="3560938"/>
            <a:ext cx="253176" cy="2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5655975" y="1303750"/>
            <a:ext cx="3214200" cy="12228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5655975" y="1433600"/>
            <a:ext cx="33168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300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expect to reach breakeven at month 15 when we reach $770,000.</a:t>
            </a:r>
            <a:br>
              <a:rPr b="0" i="0" lang="en" sz="2300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and/or  get 2k users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